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3"/>
  </p:sldMasterIdLst>
  <p:sldIdLst>
    <p:sldId id="256" r:id="rId4"/>
    <p:sldId id="277" r:id="rId5"/>
    <p:sldId id="268" r:id="rId6"/>
    <p:sldId id="278" r:id="rId7"/>
    <p:sldId id="279" r:id="rId8"/>
    <p:sldId id="280" r:id="rId9"/>
    <p:sldId id="281" r:id="rId10"/>
    <p:sldId id="282" r:id="rId11"/>
    <p:sldId id="283" r:id="rId12"/>
    <p:sldId id="273" r:id="rId13"/>
    <p:sldId id="266" r:id="rId14"/>
    <p:sldId id="267" r:id="rId15"/>
    <p:sldId id="265" r:id="rId16"/>
    <p:sldId id="257" r:id="rId17"/>
    <p:sldId id="259" r:id="rId18"/>
    <p:sldId id="260" r:id="rId19"/>
    <p:sldId id="263" r:id="rId20"/>
    <p:sldId id="261" r:id="rId21"/>
    <p:sldId id="262" r:id="rId22"/>
    <p:sldId id="269" r:id="rId23"/>
    <p:sldId id="270" r:id="rId24"/>
    <p:sldId id="271" r:id="rId25"/>
    <p:sldId id="274" r:id="rId26"/>
    <p:sldId id="276" r:id="rId27"/>
    <p:sldId id="264" r:id="rId28"/>
    <p:sldId id="272" r:id="rId29"/>
    <p:sldId id="275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C71C1-106F-4D82-B3B7-B26981B926FE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0A0DC4EA-1A22-436C-B705-D3440994E543}">
      <dgm:prSet/>
      <dgm:spPr/>
      <dgm:t>
        <a:bodyPr/>
        <a:lstStyle/>
        <a:p>
          <a:r>
            <a:rPr lang="en-GB" dirty="0"/>
            <a:t>Model built and trained in python.</a:t>
          </a:r>
        </a:p>
      </dgm:t>
    </dgm:pt>
    <dgm:pt modelId="{94A5CE02-960E-43B7-BAF8-35D2F7576761}" type="parTrans" cxnId="{36A9BBE9-9B7E-40F5-9E7F-CE7AFE1CF23E}">
      <dgm:prSet/>
      <dgm:spPr/>
      <dgm:t>
        <a:bodyPr/>
        <a:lstStyle/>
        <a:p>
          <a:endParaRPr lang="en-GB"/>
        </a:p>
      </dgm:t>
    </dgm:pt>
    <dgm:pt modelId="{A1647C43-CD6D-4D35-BEB3-A61A0968BF8A}" type="sibTrans" cxnId="{36A9BBE9-9B7E-40F5-9E7F-CE7AFE1CF23E}">
      <dgm:prSet/>
      <dgm:spPr/>
      <dgm:t>
        <a:bodyPr/>
        <a:lstStyle/>
        <a:p>
          <a:endParaRPr lang="en-GB"/>
        </a:p>
      </dgm:t>
    </dgm:pt>
    <dgm:pt modelId="{98F07C77-5EBA-4DAF-8FA6-0D1BF6E63F4D}">
      <dgm:prSet/>
      <dgm:spPr/>
      <dgm:t>
        <a:bodyPr/>
        <a:lstStyle/>
        <a:p>
          <a:r>
            <a:rPr lang="en-GB" dirty="0"/>
            <a:t>TensorFlow 2 to leverage GPU for training.</a:t>
          </a:r>
        </a:p>
      </dgm:t>
    </dgm:pt>
    <dgm:pt modelId="{5E246FB8-7F30-4BB0-8A42-6C5AEF818B3B}" type="parTrans" cxnId="{35F13824-E1BB-4917-8366-195BA0A3765B}">
      <dgm:prSet/>
      <dgm:spPr/>
      <dgm:t>
        <a:bodyPr/>
        <a:lstStyle/>
        <a:p>
          <a:endParaRPr lang="en-GB"/>
        </a:p>
      </dgm:t>
    </dgm:pt>
    <dgm:pt modelId="{91DD6EA0-3016-4CDB-BC60-2DC4E5503D92}" type="sibTrans" cxnId="{35F13824-E1BB-4917-8366-195BA0A3765B}">
      <dgm:prSet/>
      <dgm:spPr/>
      <dgm:t>
        <a:bodyPr/>
        <a:lstStyle/>
        <a:p>
          <a:endParaRPr lang="en-GB"/>
        </a:p>
      </dgm:t>
    </dgm:pt>
    <dgm:pt modelId="{84DCC11F-6220-4EA4-B8B1-75A8736631A8}">
      <dgm:prSet/>
      <dgm:spPr/>
      <dgm:t>
        <a:bodyPr/>
        <a:lstStyle/>
        <a:p>
          <a:r>
            <a:rPr lang="en-GB" dirty="0"/>
            <a:t>GPU allows faster training and larger batches.</a:t>
          </a:r>
        </a:p>
      </dgm:t>
    </dgm:pt>
    <dgm:pt modelId="{B4B05B1D-76BF-43C9-9D47-89A1D196A692}" type="parTrans" cxnId="{BB363CE2-3C77-4191-8686-DB4B7E7B6A38}">
      <dgm:prSet/>
      <dgm:spPr/>
      <dgm:t>
        <a:bodyPr/>
        <a:lstStyle/>
        <a:p>
          <a:endParaRPr lang="en-GB"/>
        </a:p>
      </dgm:t>
    </dgm:pt>
    <dgm:pt modelId="{A1082AD7-BE51-4DCE-A5A9-3AE300EBEA4C}" type="sibTrans" cxnId="{BB363CE2-3C77-4191-8686-DB4B7E7B6A38}">
      <dgm:prSet/>
      <dgm:spPr/>
      <dgm:t>
        <a:bodyPr/>
        <a:lstStyle/>
        <a:p>
          <a:endParaRPr lang="en-GB"/>
        </a:p>
      </dgm:t>
    </dgm:pt>
    <dgm:pt modelId="{39CC7105-3D03-4E46-ABCF-F181B250E05A}" type="pres">
      <dgm:prSet presAssocID="{C2AC71C1-106F-4D82-B3B7-B26981B926FE}" presName="Name0" presStyleCnt="0">
        <dgm:presLayoutVars>
          <dgm:dir/>
          <dgm:resizeHandles val="exact"/>
        </dgm:presLayoutVars>
      </dgm:prSet>
      <dgm:spPr/>
    </dgm:pt>
    <dgm:pt modelId="{F594AA04-7D09-40D2-A2EF-88DB9B13FA34}" type="pres">
      <dgm:prSet presAssocID="{0A0DC4EA-1A22-436C-B705-D3440994E543}" presName="composite" presStyleCnt="0"/>
      <dgm:spPr/>
    </dgm:pt>
    <dgm:pt modelId="{437F8A05-A5D4-4950-A19E-01F34E20D431}" type="pres">
      <dgm:prSet presAssocID="{0A0DC4EA-1A22-436C-B705-D3440994E543}" presName="bgChev" presStyleLbl="node1" presStyleIdx="0" presStyleCnt="3"/>
      <dgm:spPr/>
    </dgm:pt>
    <dgm:pt modelId="{F1A075D6-F2EA-4D45-B7B2-94341C113C24}" type="pres">
      <dgm:prSet presAssocID="{0A0DC4EA-1A22-436C-B705-D3440994E543}" presName="txNode" presStyleLbl="fgAcc1" presStyleIdx="0" presStyleCnt="3">
        <dgm:presLayoutVars>
          <dgm:bulletEnabled val="1"/>
        </dgm:presLayoutVars>
      </dgm:prSet>
      <dgm:spPr/>
    </dgm:pt>
    <dgm:pt modelId="{78856965-FE52-4E62-98A0-C7F25B85487F}" type="pres">
      <dgm:prSet presAssocID="{A1647C43-CD6D-4D35-BEB3-A61A0968BF8A}" presName="compositeSpace" presStyleCnt="0"/>
      <dgm:spPr/>
    </dgm:pt>
    <dgm:pt modelId="{CFEEEEA1-27D1-4603-83A9-FAFACF5ADE34}" type="pres">
      <dgm:prSet presAssocID="{98F07C77-5EBA-4DAF-8FA6-0D1BF6E63F4D}" presName="composite" presStyleCnt="0"/>
      <dgm:spPr/>
    </dgm:pt>
    <dgm:pt modelId="{1A005B55-1CA4-41DD-BAB1-EB2CAFCAA7F5}" type="pres">
      <dgm:prSet presAssocID="{98F07C77-5EBA-4DAF-8FA6-0D1BF6E63F4D}" presName="bgChev" presStyleLbl="node1" presStyleIdx="1" presStyleCnt="3"/>
      <dgm:spPr/>
    </dgm:pt>
    <dgm:pt modelId="{ED126AC9-F5A9-4F50-BB30-D74F0F39E83C}" type="pres">
      <dgm:prSet presAssocID="{98F07C77-5EBA-4DAF-8FA6-0D1BF6E63F4D}" presName="txNode" presStyleLbl="fgAcc1" presStyleIdx="1" presStyleCnt="3">
        <dgm:presLayoutVars>
          <dgm:bulletEnabled val="1"/>
        </dgm:presLayoutVars>
      </dgm:prSet>
      <dgm:spPr/>
    </dgm:pt>
    <dgm:pt modelId="{B0222565-E437-45BB-86C5-90D536CA507A}" type="pres">
      <dgm:prSet presAssocID="{91DD6EA0-3016-4CDB-BC60-2DC4E5503D92}" presName="compositeSpace" presStyleCnt="0"/>
      <dgm:spPr/>
    </dgm:pt>
    <dgm:pt modelId="{BA54C36E-E74C-456D-AB48-CC74C2FFCEBC}" type="pres">
      <dgm:prSet presAssocID="{84DCC11F-6220-4EA4-B8B1-75A8736631A8}" presName="composite" presStyleCnt="0"/>
      <dgm:spPr/>
    </dgm:pt>
    <dgm:pt modelId="{04611795-A74E-4A1D-B685-B19D91BFDBEC}" type="pres">
      <dgm:prSet presAssocID="{84DCC11F-6220-4EA4-B8B1-75A8736631A8}" presName="bgChev" presStyleLbl="node1" presStyleIdx="2" presStyleCnt="3"/>
      <dgm:spPr/>
    </dgm:pt>
    <dgm:pt modelId="{0D4F9371-7C4E-4CC3-B7E0-E8E37EC1F623}" type="pres">
      <dgm:prSet presAssocID="{84DCC11F-6220-4EA4-B8B1-75A8736631A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35F13824-E1BB-4917-8366-195BA0A3765B}" srcId="{C2AC71C1-106F-4D82-B3B7-B26981B926FE}" destId="{98F07C77-5EBA-4DAF-8FA6-0D1BF6E63F4D}" srcOrd="1" destOrd="0" parTransId="{5E246FB8-7F30-4BB0-8A42-6C5AEF818B3B}" sibTransId="{91DD6EA0-3016-4CDB-BC60-2DC4E5503D92}"/>
    <dgm:cxn modelId="{B253A661-4685-4D29-AB0F-97C97BD134EE}" type="presOf" srcId="{98F07C77-5EBA-4DAF-8FA6-0D1BF6E63F4D}" destId="{ED126AC9-F5A9-4F50-BB30-D74F0F39E83C}" srcOrd="0" destOrd="0" presId="urn:microsoft.com/office/officeart/2005/8/layout/chevronAccent+Icon"/>
    <dgm:cxn modelId="{1FA86B74-6FFF-4245-B061-8B9FD44F5D17}" type="presOf" srcId="{0A0DC4EA-1A22-436C-B705-D3440994E543}" destId="{F1A075D6-F2EA-4D45-B7B2-94341C113C24}" srcOrd="0" destOrd="0" presId="urn:microsoft.com/office/officeart/2005/8/layout/chevronAccent+Icon"/>
    <dgm:cxn modelId="{386F7A59-6934-4E8F-9292-148D552872EE}" type="presOf" srcId="{84DCC11F-6220-4EA4-B8B1-75A8736631A8}" destId="{0D4F9371-7C4E-4CC3-B7E0-E8E37EC1F623}" srcOrd="0" destOrd="0" presId="urn:microsoft.com/office/officeart/2005/8/layout/chevronAccent+Icon"/>
    <dgm:cxn modelId="{20641AC3-A602-4E89-9351-B4968F4C5E3B}" type="presOf" srcId="{C2AC71C1-106F-4D82-B3B7-B26981B926FE}" destId="{39CC7105-3D03-4E46-ABCF-F181B250E05A}" srcOrd="0" destOrd="0" presId="urn:microsoft.com/office/officeart/2005/8/layout/chevronAccent+Icon"/>
    <dgm:cxn modelId="{BB363CE2-3C77-4191-8686-DB4B7E7B6A38}" srcId="{C2AC71C1-106F-4D82-B3B7-B26981B926FE}" destId="{84DCC11F-6220-4EA4-B8B1-75A8736631A8}" srcOrd="2" destOrd="0" parTransId="{B4B05B1D-76BF-43C9-9D47-89A1D196A692}" sibTransId="{A1082AD7-BE51-4DCE-A5A9-3AE300EBEA4C}"/>
    <dgm:cxn modelId="{36A9BBE9-9B7E-40F5-9E7F-CE7AFE1CF23E}" srcId="{C2AC71C1-106F-4D82-B3B7-B26981B926FE}" destId="{0A0DC4EA-1A22-436C-B705-D3440994E543}" srcOrd="0" destOrd="0" parTransId="{94A5CE02-960E-43B7-BAF8-35D2F7576761}" sibTransId="{A1647C43-CD6D-4D35-BEB3-A61A0968BF8A}"/>
    <dgm:cxn modelId="{26D8F05E-09AB-48B0-A516-E2AD4F99ED35}" type="presParOf" srcId="{39CC7105-3D03-4E46-ABCF-F181B250E05A}" destId="{F594AA04-7D09-40D2-A2EF-88DB9B13FA34}" srcOrd="0" destOrd="0" presId="urn:microsoft.com/office/officeart/2005/8/layout/chevronAccent+Icon"/>
    <dgm:cxn modelId="{726FD7BB-B6F5-4822-A047-BEDDD0DF7A77}" type="presParOf" srcId="{F594AA04-7D09-40D2-A2EF-88DB9B13FA34}" destId="{437F8A05-A5D4-4950-A19E-01F34E20D431}" srcOrd="0" destOrd="0" presId="urn:microsoft.com/office/officeart/2005/8/layout/chevronAccent+Icon"/>
    <dgm:cxn modelId="{8BF73D81-5B29-4DA4-A159-97336A31A2F9}" type="presParOf" srcId="{F594AA04-7D09-40D2-A2EF-88DB9B13FA34}" destId="{F1A075D6-F2EA-4D45-B7B2-94341C113C24}" srcOrd="1" destOrd="0" presId="urn:microsoft.com/office/officeart/2005/8/layout/chevronAccent+Icon"/>
    <dgm:cxn modelId="{07A44B40-B243-4C8B-8608-8E338F4BF72B}" type="presParOf" srcId="{39CC7105-3D03-4E46-ABCF-F181B250E05A}" destId="{78856965-FE52-4E62-98A0-C7F25B85487F}" srcOrd="1" destOrd="0" presId="urn:microsoft.com/office/officeart/2005/8/layout/chevronAccent+Icon"/>
    <dgm:cxn modelId="{71629B2B-11A2-4FE8-B846-9F777AD6CD02}" type="presParOf" srcId="{39CC7105-3D03-4E46-ABCF-F181B250E05A}" destId="{CFEEEEA1-27D1-4603-83A9-FAFACF5ADE34}" srcOrd="2" destOrd="0" presId="urn:microsoft.com/office/officeart/2005/8/layout/chevronAccent+Icon"/>
    <dgm:cxn modelId="{BC0A4C6A-4C04-4E91-8D92-6FB45A891357}" type="presParOf" srcId="{CFEEEEA1-27D1-4603-83A9-FAFACF5ADE34}" destId="{1A005B55-1CA4-41DD-BAB1-EB2CAFCAA7F5}" srcOrd="0" destOrd="0" presId="urn:microsoft.com/office/officeart/2005/8/layout/chevronAccent+Icon"/>
    <dgm:cxn modelId="{2558E9B9-EFC6-4AD7-9763-36A6615C9C9B}" type="presParOf" srcId="{CFEEEEA1-27D1-4603-83A9-FAFACF5ADE34}" destId="{ED126AC9-F5A9-4F50-BB30-D74F0F39E83C}" srcOrd="1" destOrd="0" presId="urn:microsoft.com/office/officeart/2005/8/layout/chevronAccent+Icon"/>
    <dgm:cxn modelId="{05CA3015-A6F4-4601-8F1F-BCF40308FC23}" type="presParOf" srcId="{39CC7105-3D03-4E46-ABCF-F181B250E05A}" destId="{B0222565-E437-45BB-86C5-90D536CA507A}" srcOrd="3" destOrd="0" presId="urn:microsoft.com/office/officeart/2005/8/layout/chevronAccent+Icon"/>
    <dgm:cxn modelId="{66E411DB-C3EE-44C1-9B48-ED1064753F8C}" type="presParOf" srcId="{39CC7105-3D03-4E46-ABCF-F181B250E05A}" destId="{BA54C36E-E74C-456D-AB48-CC74C2FFCEBC}" srcOrd="4" destOrd="0" presId="urn:microsoft.com/office/officeart/2005/8/layout/chevronAccent+Icon"/>
    <dgm:cxn modelId="{65E4034B-4427-4E5D-BD81-CE1807A7C594}" type="presParOf" srcId="{BA54C36E-E74C-456D-AB48-CC74C2FFCEBC}" destId="{04611795-A74E-4A1D-B685-B19D91BFDBEC}" srcOrd="0" destOrd="0" presId="urn:microsoft.com/office/officeart/2005/8/layout/chevronAccent+Icon"/>
    <dgm:cxn modelId="{D93A6743-D8C5-401A-92A8-390FDA9739F3}" type="presParOf" srcId="{BA54C36E-E74C-456D-AB48-CC74C2FFCEBC}" destId="{0D4F9371-7C4E-4CC3-B7E0-E8E37EC1F623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288DCF-3B04-45F6-B32B-C9C16AEA280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F083E9F-E66D-4006-BCB6-237D90DCB7EC}">
      <dgm:prSet/>
      <dgm:spPr/>
      <dgm:t>
        <a:bodyPr/>
        <a:lstStyle/>
        <a:p>
          <a:pPr>
            <a:defRPr cap="all"/>
          </a:pPr>
          <a:r>
            <a:rPr lang="en-US"/>
            <a:t>Obtaining accurate predictions on unseen data.</a:t>
          </a:r>
        </a:p>
      </dgm:t>
    </dgm:pt>
    <dgm:pt modelId="{88BA4BB7-5C2D-4B34-B6BF-FDE6DF771A5D}" type="parTrans" cxnId="{2891BFD7-6A5D-4996-90BA-F09499B5C342}">
      <dgm:prSet/>
      <dgm:spPr/>
      <dgm:t>
        <a:bodyPr/>
        <a:lstStyle/>
        <a:p>
          <a:endParaRPr lang="en-US"/>
        </a:p>
      </dgm:t>
    </dgm:pt>
    <dgm:pt modelId="{CDD54537-D501-46C9-B9B0-52618AA81951}" type="sibTrans" cxnId="{2891BFD7-6A5D-4996-90BA-F09499B5C342}">
      <dgm:prSet/>
      <dgm:spPr/>
      <dgm:t>
        <a:bodyPr/>
        <a:lstStyle/>
        <a:p>
          <a:endParaRPr lang="en-US"/>
        </a:p>
      </dgm:t>
    </dgm:pt>
    <dgm:pt modelId="{4C92FC9A-D777-402D-8392-49C3C9A0135B}">
      <dgm:prSet/>
      <dgm:spPr/>
      <dgm:t>
        <a:bodyPr/>
        <a:lstStyle/>
        <a:p>
          <a:pPr>
            <a:defRPr cap="all"/>
          </a:pPr>
          <a:r>
            <a:rPr lang="en-US"/>
            <a:t>Handling an imbalanced dataset.</a:t>
          </a:r>
        </a:p>
      </dgm:t>
    </dgm:pt>
    <dgm:pt modelId="{BEBA82D1-E9A3-4491-9DAD-5C0786F4C0D6}" type="parTrans" cxnId="{49CB9729-A4AB-4FB5-B889-38AB879DFC8C}">
      <dgm:prSet/>
      <dgm:spPr/>
      <dgm:t>
        <a:bodyPr/>
        <a:lstStyle/>
        <a:p>
          <a:endParaRPr lang="en-US"/>
        </a:p>
      </dgm:t>
    </dgm:pt>
    <dgm:pt modelId="{F92BD840-8604-407B-B0B4-026F6EE614DF}" type="sibTrans" cxnId="{49CB9729-A4AB-4FB5-B889-38AB879DFC8C}">
      <dgm:prSet/>
      <dgm:spPr/>
      <dgm:t>
        <a:bodyPr/>
        <a:lstStyle/>
        <a:p>
          <a:endParaRPr lang="en-US"/>
        </a:p>
      </dgm:t>
    </dgm:pt>
    <dgm:pt modelId="{376C8C4C-508B-4D6F-A888-BEAB63B73A3F}">
      <dgm:prSet/>
      <dgm:spPr/>
      <dgm:t>
        <a:bodyPr/>
        <a:lstStyle/>
        <a:p>
          <a:pPr>
            <a:defRPr cap="all"/>
          </a:pPr>
          <a:r>
            <a:rPr lang="en-US"/>
            <a:t>Producing a robust model.</a:t>
          </a:r>
        </a:p>
      </dgm:t>
    </dgm:pt>
    <dgm:pt modelId="{73EF3C66-5990-4E80-B211-696F3D01A0EA}" type="parTrans" cxnId="{F0936459-4A6D-477A-A342-992576CBC1C5}">
      <dgm:prSet/>
      <dgm:spPr/>
      <dgm:t>
        <a:bodyPr/>
        <a:lstStyle/>
        <a:p>
          <a:endParaRPr lang="en-US"/>
        </a:p>
      </dgm:t>
    </dgm:pt>
    <dgm:pt modelId="{AAA845A0-E227-4460-B1DE-B3AD7E469C70}" type="sibTrans" cxnId="{F0936459-4A6D-477A-A342-992576CBC1C5}">
      <dgm:prSet/>
      <dgm:spPr/>
      <dgm:t>
        <a:bodyPr/>
        <a:lstStyle/>
        <a:p>
          <a:endParaRPr lang="en-US"/>
        </a:p>
      </dgm:t>
    </dgm:pt>
    <dgm:pt modelId="{A4A807A2-1EAC-4E4C-A4A1-4110E8F4C0E1}" type="pres">
      <dgm:prSet presAssocID="{F8288DCF-3B04-45F6-B32B-C9C16AEA2803}" presName="root" presStyleCnt="0">
        <dgm:presLayoutVars>
          <dgm:dir/>
          <dgm:resizeHandles val="exact"/>
        </dgm:presLayoutVars>
      </dgm:prSet>
      <dgm:spPr/>
    </dgm:pt>
    <dgm:pt modelId="{E0EAC668-1AB5-42EE-8105-8223918B367B}" type="pres">
      <dgm:prSet presAssocID="{5F083E9F-E66D-4006-BCB6-237D90DCB7EC}" presName="compNode" presStyleCnt="0"/>
      <dgm:spPr/>
    </dgm:pt>
    <dgm:pt modelId="{A9F44464-9D5A-428B-B191-134CEBEC1CEF}" type="pres">
      <dgm:prSet presAssocID="{5F083E9F-E66D-4006-BCB6-237D90DCB7EC}" presName="iconBgRect" presStyleLbl="bgShp" presStyleIdx="0" presStyleCnt="3"/>
      <dgm:spPr/>
    </dgm:pt>
    <dgm:pt modelId="{9981BF3F-EAC9-4447-882B-A7E322F4251D}" type="pres">
      <dgm:prSet presAssocID="{5F083E9F-E66D-4006-BCB6-237D90DCB7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7765F3B-7BE7-41EB-B925-B67B95587346}" type="pres">
      <dgm:prSet presAssocID="{5F083E9F-E66D-4006-BCB6-237D90DCB7EC}" presName="spaceRect" presStyleCnt="0"/>
      <dgm:spPr/>
    </dgm:pt>
    <dgm:pt modelId="{1654B603-97BA-4B2C-A92B-480ABCC86F40}" type="pres">
      <dgm:prSet presAssocID="{5F083E9F-E66D-4006-BCB6-237D90DCB7EC}" presName="textRect" presStyleLbl="revTx" presStyleIdx="0" presStyleCnt="3">
        <dgm:presLayoutVars>
          <dgm:chMax val="1"/>
          <dgm:chPref val="1"/>
        </dgm:presLayoutVars>
      </dgm:prSet>
      <dgm:spPr/>
    </dgm:pt>
    <dgm:pt modelId="{A7D3B7D4-46BA-499F-9935-E7CF146DA4E6}" type="pres">
      <dgm:prSet presAssocID="{CDD54537-D501-46C9-B9B0-52618AA81951}" presName="sibTrans" presStyleCnt="0"/>
      <dgm:spPr/>
    </dgm:pt>
    <dgm:pt modelId="{512E8278-86EC-4C26-882D-DA1C71BD8336}" type="pres">
      <dgm:prSet presAssocID="{4C92FC9A-D777-402D-8392-49C3C9A0135B}" presName="compNode" presStyleCnt="0"/>
      <dgm:spPr/>
    </dgm:pt>
    <dgm:pt modelId="{15F316AA-4813-4A27-9D18-92C91783B437}" type="pres">
      <dgm:prSet presAssocID="{4C92FC9A-D777-402D-8392-49C3C9A0135B}" presName="iconBgRect" presStyleLbl="bgShp" presStyleIdx="1" presStyleCnt="3"/>
      <dgm:spPr/>
    </dgm:pt>
    <dgm:pt modelId="{C8D27378-D6ED-4C4D-AC8E-A22A01ED7A12}" type="pres">
      <dgm:prSet presAssocID="{4C92FC9A-D777-402D-8392-49C3C9A0135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B0CF241-7326-4838-8888-40A2C0E495FB}" type="pres">
      <dgm:prSet presAssocID="{4C92FC9A-D777-402D-8392-49C3C9A0135B}" presName="spaceRect" presStyleCnt="0"/>
      <dgm:spPr/>
    </dgm:pt>
    <dgm:pt modelId="{9C9602EF-58F7-4D96-ABA7-26137D690173}" type="pres">
      <dgm:prSet presAssocID="{4C92FC9A-D777-402D-8392-49C3C9A0135B}" presName="textRect" presStyleLbl="revTx" presStyleIdx="1" presStyleCnt="3">
        <dgm:presLayoutVars>
          <dgm:chMax val="1"/>
          <dgm:chPref val="1"/>
        </dgm:presLayoutVars>
      </dgm:prSet>
      <dgm:spPr/>
    </dgm:pt>
    <dgm:pt modelId="{545FEDAA-BD87-4D15-8908-D9A9AD29EFA3}" type="pres">
      <dgm:prSet presAssocID="{F92BD840-8604-407B-B0B4-026F6EE614DF}" presName="sibTrans" presStyleCnt="0"/>
      <dgm:spPr/>
    </dgm:pt>
    <dgm:pt modelId="{49E4FB2F-4C8D-4538-BACE-C6428C19CB74}" type="pres">
      <dgm:prSet presAssocID="{376C8C4C-508B-4D6F-A888-BEAB63B73A3F}" presName="compNode" presStyleCnt="0"/>
      <dgm:spPr/>
    </dgm:pt>
    <dgm:pt modelId="{5F66DF83-FDF7-4584-9BBC-3797205C95E0}" type="pres">
      <dgm:prSet presAssocID="{376C8C4C-508B-4D6F-A888-BEAB63B73A3F}" presName="iconBgRect" presStyleLbl="bgShp" presStyleIdx="2" presStyleCnt="3"/>
      <dgm:spPr/>
    </dgm:pt>
    <dgm:pt modelId="{0959FFCB-2245-479A-8E47-0978EB0DB537}" type="pres">
      <dgm:prSet presAssocID="{376C8C4C-508B-4D6F-A888-BEAB63B73A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76D5153F-0045-485E-B5C1-B6A425B38A1A}" type="pres">
      <dgm:prSet presAssocID="{376C8C4C-508B-4D6F-A888-BEAB63B73A3F}" presName="spaceRect" presStyleCnt="0"/>
      <dgm:spPr/>
    </dgm:pt>
    <dgm:pt modelId="{466201C4-02D1-498D-9039-3E38C2DB43AE}" type="pres">
      <dgm:prSet presAssocID="{376C8C4C-508B-4D6F-A888-BEAB63B73A3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07F5C19-CAB4-47A8-8B20-580FBC277070}" type="presOf" srcId="{376C8C4C-508B-4D6F-A888-BEAB63B73A3F}" destId="{466201C4-02D1-498D-9039-3E38C2DB43AE}" srcOrd="0" destOrd="0" presId="urn:microsoft.com/office/officeart/2018/5/layout/IconCircleLabelList"/>
    <dgm:cxn modelId="{49CB9729-A4AB-4FB5-B889-38AB879DFC8C}" srcId="{F8288DCF-3B04-45F6-B32B-C9C16AEA2803}" destId="{4C92FC9A-D777-402D-8392-49C3C9A0135B}" srcOrd="1" destOrd="0" parTransId="{BEBA82D1-E9A3-4491-9DAD-5C0786F4C0D6}" sibTransId="{F92BD840-8604-407B-B0B4-026F6EE614DF}"/>
    <dgm:cxn modelId="{F4868331-003F-4C10-8107-2D888643E70A}" type="presOf" srcId="{5F083E9F-E66D-4006-BCB6-237D90DCB7EC}" destId="{1654B603-97BA-4B2C-A92B-480ABCC86F40}" srcOrd="0" destOrd="0" presId="urn:microsoft.com/office/officeart/2018/5/layout/IconCircleLabelList"/>
    <dgm:cxn modelId="{F0936459-4A6D-477A-A342-992576CBC1C5}" srcId="{F8288DCF-3B04-45F6-B32B-C9C16AEA2803}" destId="{376C8C4C-508B-4D6F-A888-BEAB63B73A3F}" srcOrd="2" destOrd="0" parTransId="{73EF3C66-5990-4E80-B211-696F3D01A0EA}" sibTransId="{AAA845A0-E227-4460-B1DE-B3AD7E469C70}"/>
    <dgm:cxn modelId="{8FFC3982-189E-4C9D-A6CE-299483D37921}" type="presOf" srcId="{4C92FC9A-D777-402D-8392-49C3C9A0135B}" destId="{9C9602EF-58F7-4D96-ABA7-26137D690173}" srcOrd="0" destOrd="0" presId="urn:microsoft.com/office/officeart/2018/5/layout/IconCircleLabelList"/>
    <dgm:cxn modelId="{4FB43FB9-ADF3-4294-A5B5-86C9D6095AE2}" type="presOf" srcId="{F8288DCF-3B04-45F6-B32B-C9C16AEA2803}" destId="{A4A807A2-1EAC-4E4C-A4A1-4110E8F4C0E1}" srcOrd="0" destOrd="0" presId="urn:microsoft.com/office/officeart/2018/5/layout/IconCircleLabelList"/>
    <dgm:cxn modelId="{2891BFD7-6A5D-4996-90BA-F09499B5C342}" srcId="{F8288DCF-3B04-45F6-B32B-C9C16AEA2803}" destId="{5F083E9F-E66D-4006-BCB6-237D90DCB7EC}" srcOrd="0" destOrd="0" parTransId="{88BA4BB7-5C2D-4B34-B6BF-FDE6DF771A5D}" sibTransId="{CDD54537-D501-46C9-B9B0-52618AA81951}"/>
    <dgm:cxn modelId="{525173C1-6F1C-4850-BCB1-698F47297FC5}" type="presParOf" srcId="{A4A807A2-1EAC-4E4C-A4A1-4110E8F4C0E1}" destId="{E0EAC668-1AB5-42EE-8105-8223918B367B}" srcOrd="0" destOrd="0" presId="urn:microsoft.com/office/officeart/2018/5/layout/IconCircleLabelList"/>
    <dgm:cxn modelId="{8EDA5497-C986-4641-96B1-4DA3F751B4ED}" type="presParOf" srcId="{E0EAC668-1AB5-42EE-8105-8223918B367B}" destId="{A9F44464-9D5A-428B-B191-134CEBEC1CEF}" srcOrd="0" destOrd="0" presId="urn:microsoft.com/office/officeart/2018/5/layout/IconCircleLabelList"/>
    <dgm:cxn modelId="{896D6815-18F7-44D1-89A8-A2AD870A96E4}" type="presParOf" srcId="{E0EAC668-1AB5-42EE-8105-8223918B367B}" destId="{9981BF3F-EAC9-4447-882B-A7E322F4251D}" srcOrd="1" destOrd="0" presId="urn:microsoft.com/office/officeart/2018/5/layout/IconCircleLabelList"/>
    <dgm:cxn modelId="{B095B7DB-EA57-4631-9FE6-2735C8B62A1D}" type="presParOf" srcId="{E0EAC668-1AB5-42EE-8105-8223918B367B}" destId="{B7765F3B-7BE7-41EB-B925-B67B95587346}" srcOrd="2" destOrd="0" presId="urn:microsoft.com/office/officeart/2018/5/layout/IconCircleLabelList"/>
    <dgm:cxn modelId="{97A2E7E0-8BAF-4D57-83F3-CD8A2D32F252}" type="presParOf" srcId="{E0EAC668-1AB5-42EE-8105-8223918B367B}" destId="{1654B603-97BA-4B2C-A92B-480ABCC86F40}" srcOrd="3" destOrd="0" presId="urn:microsoft.com/office/officeart/2018/5/layout/IconCircleLabelList"/>
    <dgm:cxn modelId="{26CF289E-F67C-4CFF-BB9F-5A1C108DE27B}" type="presParOf" srcId="{A4A807A2-1EAC-4E4C-A4A1-4110E8F4C0E1}" destId="{A7D3B7D4-46BA-499F-9935-E7CF146DA4E6}" srcOrd="1" destOrd="0" presId="urn:microsoft.com/office/officeart/2018/5/layout/IconCircleLabelList"/>
    <dgm:cxn modelId="{DD331BBC-B6D0-4B7A-8FDC-1F66F1F9DDB0}" type="presParOf" srcId="{A4A807A2-1EAC-4E4C-A4A1-4110E8F4C0E1}" destId="{512E8278-86EC-4C26-882D-DA1C71BD8336}" srcOrd="2" destOrd="0" presId="urn:microsoft.com/office/officeart/2018/5/layout/IconCircleLabelList"/>
    <dgm:cxn modelId="{D86EB743-85AB-4596-A855-988A2BBCEDEE}" type="presParOf" srcId="{512E8278-86EC-4C26-882D-DA1C71BD8336}" destId="{15F316AA-4813-4A27-9D18-92C91783B437}" srcOrd="0" destOrd="0" presId="urn:microsoft.com/office/officeart/2018/5/layout/IconCircleLabelList"/>
    <dgm:cxn modelId="{BB964246-C0F1-4676-B03C-0320E119D85B}" type="presParOf" srcId="{512E8278-86EC-4C26-882D-DA1C71BD8336}" destId="{C8D27378-D6ED-4C4D-AC8E-A22A01ED7A12}" srcOrd="1" destOrd="0" presId="urn:microsoft.com/office/officeart/2018/5/layout/IconCircleLabelList"/>
    <dgm:cxn modelId="{067B892E-6E3D-4C7D-BDBB-821BFB1C4674}" type="presParOf" srcId="{512E8278-86EC-4C26-882D-DA1C71BD8336}" destId="{0B0CF241-7326-4838-8888-40A2C0E495FB}" srcOrd="2" destOrd="0" presId="urn:microsoft.com/office/officeart/2018/5/layout/IconCircleLabelList"/>
    <dgm:cxn modelId="{6EAC7147-2BBB-4375-8C54-95CEDC0F2CCA}" type="presParOf" srcId="{512E8278-86EC-4C26-882D-DA1C71BD8336}" destId="{9C9602EF-58F7-4D96-ABA7-26137D690173}" srcOrd="3" destOrd="0" presId="urn:microsoft.com/office/officeart/2018/5/layout/IconCircleLabelList"/>
    <dgm:cxn modelId="{605968B2-9284-43A3-B117-1550CDDA7761}" type="presParOf" srcId="{A4A807A2-1EAC-4E4C-A4A1-4110E8F4C0E1}" destId="{545FEDAA-BD87-4D15-8908-D9A9AD29EFA3}" srcOrd="3" destOrd="0" presId="urn:microsoft.com/office/officeart/2018/5/layout/IconCircleLabelList"/>
    <dgm:cxn modelId="{BE66A9B1-BF1E-4FAA-B2A6-D4AB66998644}" type="presParOf" srcId="{A4A807A2-1EAC-4E4C-A4A1-4110E8F4C0E1}" destId="{49E4FB2F-4C8D-4538-BACE-C6428C19CB74}" srcOrd="4" destOrd="0" presId="urn:microsoft.com/office/officeart/2018/5/layout/IconCircleLabelList"/>
    <dgm:cxn modelId="{0839F1A6-47D7-487B-9765-D91400F9977C}" type="presParOf" srcId="{49E4FB2F-4C8D-4538-BACE-C6428C19CB74}" destId="{5F66DF83-FDF7-4584-9BBC-3797205C95E0}" srcOrd="0" destOrd="0" presId="urn:microsoft.com/office/officeart/2018/5/layout/IconCircleLabelList"/>
    <dgm:cxn modelId="{EBDBF8B0-EB39-4A86-96F8-F2C511A1AE88}" type="presParOf" srcId="{49E4FB2F-4C8D-4538-BACE-C6428C19CB74}" destId="{0959FFCB-2245-479A-8E47-0978EB0DB537}" srcOrd="1" destOrd="0" presId="urn:microsoft.com/office/officeart/2018/5/layout/IconCircleLabelList"/>
    <dgm:cxn modelId="{3D9A6821-EF04-40E2-A1D7-06ED2C9C9F3C}" type="presParOf" srcId="{49E4FB2F-4C8D-4538-BACE-C6428C19CB74}" destId="{76D5153F-0045-485E-B5C1-B6A425B38A1A}" srcOrd="2" destOrd="0" presId="urn:microsoft.com/office/officeart/2018/5/layout/IconCircleLabelList"/>
    <dgm:cxn modelId="{33597E26-4D85-495D-80CD-136E290B8EAC}" type="presParOf" srcId="{49E4FB2F-4C8D-4538-BACE-C6428C19CB74}" destId="{466201C4-02D1-498D-9039-3E38C2DB43A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5B35D0-41C3-4DF4-AA1F-8CEDD24C4B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F58826-32C0-48C3-A279-FF0349270985}">
      <dgm:prSet/>
      <dgm:spPr/>
      <dgm:t>
        <a:bodyPr/>
        <a:lstStyle/>
        <a:p>
          <a:r>
            <a:rPr lang="en-US"/>
            <a:t>Data collection</a:t>
          </a:r>
        </a:p>
      </dgm:t>
    </dgm:pt>
    <dgm:pt modelId="{F802DAE0-68AF-440C-B402-F815B3365082}" type="parTrans" cxnId="{350CAD9D-389A-407B-9B59-181CFA66CFAD}">
      <dgm:prSet/>
      <dgm:spPr/>
      <dgm:t>
        <a:bodyPr/>
        <a:lstStyle/>
        <a:p>
          <a:endParaRPr lang="en-US"/>
        </a:p>
      </dgm:t>
    </dgm:pt>
    <dgm:pt modelId="{AC487D0F-0B33-49D2-A82E-DD481782BDF4}" type="sibTrans" cxnId="{350CAD9D-389A-407B-9B59-181CFA66CFAD}">
      <dgm:prSet/>
      <dgm:spPr/>
      <dgm:t>
        <a:bodyPr/>
        <a:lstStyle/>
        <a:p>
          <a:endParaRPr lang="en-US"/>
        </a:p>
      </dgm:t>
    </dgm:pt>
    <dgm:pt modelId="{66EC5CCD-2F88-4B7F-A79D-8E1DFE1CF749}">
      <dgm:prSet/>
      <dgm:spPr/>
      <dgm:t>
        <a:bodyPr/>
        <a:lstStyle/>
        <a:p>
          <a:r>
            <a:rPr lang="en-US"/>
            <a:t>Complexity of model with higher computational power</a:t>
          </a:r>
        </a:p>
      </dgm:t>
    </dgm:pt>
    <dgm:pt modelId="{3D839311-F1CE-4992-8DA9-0A9296B34F39}" type="parTrans" cxnId="{A5C20BAE-FFC6-4799-8A79-9BB8F67DB778}">
      <dgm:prSet/>
      <dgm:spPr/>
      <dgm:t>
        <a:bodyPr/>
        <a:lstStyle/>
        <a:p>
          <a:endParaRPr lang="en-US"/>
        </a:p>
      </dgm:t>
    </dgm:pt>
    <dgm:pt modelId="{F81CABD9-37BA-46DC-9B86-9B9C85DEE285}" type="sibTrans" cxnId="{A5C20BAE-FFC6-4799-8A79-9BB8F67DB778}">
      <dgm:prSet/>
      <dgm:spPr/>
      <dgm:t>
        <a:bodyPr/>
        <a:lstStyle/>
        <a:p>
          <a:endParaRPr lang="en-US"/>
        </a:p>
      </dgm:t>
    </dgm:pt>
    <dgm:pt modelId="{6DE3257F-4CD0-4717-AA9F-E318D10B5B2E}">
      <dgm:prSet/>
      <dgm:spPr/>
      <dgm:t>
        <a:bodyPr/>
        <a:lstStyle/>
        <a:p>
          <a:r>
            <a:rPr lang="en-US"/>
            <a:t>Optimization of regularization</a:t>
          </a:r>
        </a:p>
      </dgm:t>
    </dgm:pt>
    <dgm:pt modelId="{D3D44AAB-AD92-4FB5-B488-F2DA42E01934}" type="parTrans" cxnId="{0839EDF4-CF3E-4DCC-9533-DE22E0A49DB4}">
      <dgm:prSet/>
      <dgm:spPr/>
      <dgm:t>
        <a:bodyPr/>
        <a:lstStyle/>
        <a:p>
          <a:endParaRPr lang="en-US"/>
        </a:p>
      </dgm:t>
    </dgm:pt>
    <dgm:pt modelId="{EF9ACE52-D400-46AD-BC95-82DED8667F60}" type="sibTrans" cxnId="{0839EDF4-CF3E-4DCC-9533-DE22E0A49DB4}">
      <dgm:prSet/>
      <dgm:spPr/>
      <dgm:t>
        <a:bodyPr/>
        <a:lstStyle/>
        <a:p>
          <a:endParaRPr lang="en-US"/>
        </a:p>
      </dgm:t>
    </dgm:pt>
    <dgm:pt modelId="{4A7F1D02-1706-42ED-BEB8-FEE05B94B09F}" type="pres">
      <dgm:prSet presAssocID="{6D5B35D0-41C3-4DF4-AA1F-8CEDD24C4BAF}" presName="root" presStyleCnt="0">
        <dgm:presLayoutVars>
          <dgm:dir/>
          <dgm:resizeHandles val="exact"/>
        </dgm:presLayoutVars>
      </dgm:prSet>
      <dgm:spPr/>
    </dgm:pt>
    <dgm:pt modelId="{D548BE08-2D30-416C-9116-257E5F7ADF98}" type="pres">
      <dgm:prSet presAssocID="{E2F58826-32C0-48C3-A279-FF0349270985}" presName="compNode" presStyleCnt="0"/>
      <dgm:spPr/>
    </dgm:pt>
    <dgm:pt modelId="{58A76B51-259A-4F0F-9583-ABCE4DB76F03}" type="pres">
      <dgm:prSet presAssocID="{E2F58826-32C0-48C3-A279-FF0349270985}" presName="bgRect" presStyleLbl="bgShp" presStyleIdx="0" presStyleCnt="3"/>
      <dgm:spPr/>
    </dgm:pt>
    <dgm:pt modelId="{9F9AF8A8-4144-4B7B-9026-6BCF30ED6178}" type="pres">
      <dgm:prSet presAssocID="{E2F58826-32C0-48C3-A279-FF03492709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EDEB1CC-2CB7-491E-ACE3-4ADE3E60701F}" type="pres">
      <dgm:prSet presAssocID="{E2F58826-32C0-48C3-A279-FF0349270985}" presName="spaceRect" presStyleCnt="0"/>
      <dgm:spPr/>
    </dgm:pt>
    <dgm:pt modelId="{154CB8B9-664F-432F-A074-35F44DB73AE1}" type="pres">
      <dgm:prSet presAssocID="{E2F58826-32C0-48C3-A279-FF0349270985}" presName="parTx" presStyleLbl="revTx" presStyleIdx="0" presStyleCnt="3">
        <dgm:presLayoutVars>
          <dgm:chMax val="0"/>
          <dgm:chPref val="0"/>
        </dgm:presLayoutVars>
      </dgm:prSet>
      <dgm:spPr/>
    </dgm:pt>
    <dgm:pt modelId="{AAB1650E-CC38-4E9A-A6DB-E3A7890D1636}" type="pres">
      <dgm:prSet presAssocID="{AC487D0F-0B33-49D2-A82E-DD481782BDF4}" presName="sibTrans" presStyleCnt="0"/>
      <dgm:spPr/>
    </dgm:pt>
    <dgm:pt modelId="{94D7DC6D-9E61-4C9C-B155-F46E3CB76EA6}" type="pres">
      <dgm:prSet presAssocID="{66EC5CCD-2F88-4B7F-A79D-8E1DFE1CF749}" presName="compNode" presStyleCnt="0"/>
      <dgm:spPr/>
    </dgm:pt>
    <dgm:pt modelId="{5480C245-DBDF-439C-9657-06FAC68E82EA}" type="pres">
      <dgm:prSet presAssocID="{66EC5CCD-2F88-4B7F-A79D-8E1DFE1CF749}" presName="bgRect" presStyleLbl="bgShp" presStyleIdx="1" presStyleCnt="3"/>
      <dgm:spPr/>
    </dgm:pt>
    <dgm:pt modelId="{1BD7E4FF-1B89-4674-AE41-D2B8C614345B}" type="pres">
      <dgm:prSet presAssocID="{66EC5CCD-2F88-4B7F-A79D-8E1DFE1CF7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DC31154-1927-44B9-970A-96F49E3EFFF5}" type="pres">
      <dgm:prSet presAssocID="{66EC5CCD-2F88-4B7F-A79D-8E1DFE1CF749}" presName="spaceRect" presStyleCnt="0"/>
      <dgm:spPr/>
    </dgm:pt>
    <dgm:pt modelId="{74DFBD19-6E15-48B6-BDA3-B1253531A5F9}" type="pres">
      <dgm:prSet presAssocID="{66EC5CCD-2F88-4B7F-A79D-8E1DFE1CF749}" presName="parTx" presStyleLbl="revTx" presStyleIdx="1" presStyleCnt="3">
        <dgm:presLayoutVars>
          <dgm:chMax val="0"/>
          <dgm:chPref val="0"/>
        </dgm:presLayoutVars>
      </dgm:prSet>
      <dgm:spPr/>
    </dgm:pt>
    <dgm:pt modelId="{72911A19-9DB9-4D4D-AC52-366D30CEBCED}" type="pres">
      <dgm:prSet presAssocID="{F81CABD9-37BA-46DC-9B86-9B9C85DEE285}" presName="sibTrans" presStyleCnt="0"/>
      <dgm:spPr/>
    </dgm:pt>
    <dgm:pt modelId="{581F536A-7141-4E7E-9932-0CAEFF9C74CB}" type="pres">
      <dgm:prSet presAssocID="{6DE3257F-4CD0-4717-AA9F-E318D10B5B2E}" presName="compNode" presStyleCnt="0"/>
      <dgm:spPr/>
    </dgm:pt>
    <dgm:pt modelId="{2B81B8EC-3DC3-48A1-AC93-04D7AF697A0E}" type="pres">
      <dgm:prSet presAssocID="{6DE3257F-4CD0-4717-AA9F-E318D10B5B2E}" presName="bgRect" presStyleLbl="bgShp" presStyleIdx="2" presStyleCnt="3"/>
      <dgm:spPr/>
    </dgm:pt>
    <dgm:pt modelId="{9B4D15D4-B3CA-44F2-950A-B2B242F378D2}" type="pres">
      <dgm:prSet presAssocID="{6DE3257F-4CD0-4717-AA9F-E318D10B5B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AEBFD8A-E26B-4488-A1A8-254FDAC1D455}" type="pres">
      <dgm:prSet presAssocID="{6DE3257F-4CD0-4717-AA9F-E318D10B5B2E}" presName="spaceRect" presStyleCnt="0"/>
      <dgm:spPr/>
    </dgm:pt>
    <dgm:pt modelId="{427BF7A0-9309-4B07-81B3-544167E4AD36}" type="pres">
      <dgm:prSet presAssocID="{6DE3257F-4CD0-4717-AA9F-E318D10B5B2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F27126-FE82-4413-9EEE-8F7EEEDF9D9E}" type="presOf" srcId="{E2F58826-32C0-48C3-A279-FF0349270985}" destId="{154CB8B9-664F-432F-A074-35F44DB73AE1}" srcOrd="0" destOrd="0" presId="urn:microsoft.com/office/officeart/2018/2/layout/IconVerticalSolidList"/>
    <dgm:cxn modelId="{D485C042-1E4D-4D41-826B-3FC92EE72148}" type="presOf" srcId="{66EC5CCD-2F88-4B7F-A79D-8E1DFE1CF749}" destId="{74DFBD19-6E15-48B6-BDA3-B1253531A5F9}" srcOrd="0" destOrd="0" presId="urn:microsoft.com/office/officeart/2018/2/layout/IconVerticalSolidList"/>
    <dgm:cxn modelId="{6D755D49-28FF-4038-84C7-81B200E0B387}" type="presOf" srcId="{6DE3257F-4CD0-4717-AA9F-E318D10B5B2E}" destId="{427BF7A0-9309-4B07-81B3-544167E4AD36}" srcOrd="0" destOrd="0" presId="urn:microsoft.com/office/officeart/2018/2/layout/IconVerticalSolidList"/>
    <dgm:cxn modelId="{350CAD9D-389A-407B-9B59-181CFA66CFAD}" srcId="{6D5B35D0-41C3-4DF4-AA1F-8CEDD24C4BAF}" destId="{E2F58826-32C0-48C3-A279-FF0349270985}" srcOrd="0" destOrd="0" parTransId="{F802DAE0-68AF-440C-B402-F815B3365082}" sibTransId="{AC487D0F-0B33-49D2-A82E-DD481782BDF4}"/>
    <dgm:cxn modelId="{F064889E-6AC2-4504-A165-58A830AB3AC4}" type="presOf" srcId="{6D5B35D0-41C3-4DF4-AA1F-8CEDD24C4BAF}" destId="{4A7F1D02-1706-42ED-BEB8-FEE05B94B09F}" srcOrd="0" destOrd="0" presId="urn:microsoft.com/office/officeart/2018/2/layout/IconVerticalSolidList"/>
    <dgm:cxn modelId="{A5C20BAE-FFC6-4799-8A79-9BB8F67DB778}" srcId="{6D5B35D0-41C3-4DF4-AA1F-8CEDD24C4BAF}" destId="{66EC5CCD-2F88-4B7F-A79D-8E1DFE1CF749}" srcOrd="1" destOrd="0" parTransId="{3D839311-F1CE-4992-8DA9-0A9296B34F39}" sibTransId="{F81CABD9-37BA-46DC-9B86-9B9C85DEE285}"/>
    <dgm:cxn modelId="{0839EDF4-CF3E-4DCC-9533-DE22E0A49DB4}" srcId="{6D5B35D0-41C3-4DF4-AA1F-8CEDD24C4BAF}" destId="{6DE3257F-4CD0-4717-AA9F-E318D10B5B2E}" srcOrd="2" destOrd="0" parTransId="{D3D44AAB-AD92-4FB5-B488-F2DA42E01934}" sibTransId="{EF9ACE52-D400-46AD-BC95-82DED8667F60}"/>
    <dgm:cxn modelId="{F2C1E2C5-B36B-439D-9011-1685A9F8380B}" type="presParOf" srcId="{4A7F1D02-1706-42ED-BEB8-FEE05B94B09F}" destId="{D548BE08-2D30-416C-9116-257E5F7ADF98}" srcOrd="0" destOrd="0" presId="urn:microsoft.com/office/officeart/2018/2/layout/IconVerticalSolidList"/>
    <dgm:cxn modelId="{83CAF33A-F9EF-4391-BB2A-A9A0873F789F}" type="presParOf" srcId="{D548BE08-2D30-416C-9116-257E5F7ADF98}" destId="{58A76B51-259A-4F0F-9583-ABCE4DB76F03}" srcOrd="0" destOrd="0" presId="urn:microsoft.com/office/officeart/2018/2/layout/IconVerticalSolidList"/>
    <dgm:cxn modelId="{304AB4F4-AA5F-40FC-948A-5DB051E71755}" type="presParOf" srcId="{D548BE08-2D30-416C-9116-257E5F7ADF98}" destId="{9F9AF8A8-4144-4B7B-9026-6BCF30ED6178}" srcOrd="1" destOrd="0" presId="urn:microsoft.com/office/officeart/2018/2/layout/IconVerticalSolidList"/>
    <dgm:cxn modelId="{9E4744A8-9586-4D76-A4F9-5DCF3E53369D}" type="presParOf" srcId="{D548BE08-2D30-416C-9116-257E5F7ADF98}" destId="{2EDEB1CC-2CB7-491E-ACE3-4ADE3E60701F}" srcOrd="2" destOrd="0" presId="urn:microsoft.com/office/officeart/2018/2/layout/IconVerticalSolidList"/>
    <dgm:cxn modelId="{61CE1D9F-6A2E-4322-B270-A60C44F7ACEA}" type="presParOf" srcId="{D548BE08-2D30-416C-9116-257E5F7ADF98}" destId="{154CB8B9-664F-432F-A074-35F44DB73AE1}" srcOrd="3" destOrd="0" presId="urn:microsoft.com/office/officeart/2018/2/layout/IconVerticalSolidList"/>
    <dgm:cxn modelId="{673743E5-1717-4499-A88C-69ED3C7B2413}" type="presParOf" srcId="{4A7F1D02-1706-42ED-BEB8-FEE05B94B09F}" destId="{AAB1650E-CC38-4E9A-A6DB-E3A7890D1636}" srcOrd="1" destOrd="0" presId="urn:microsoft.com/office/officeart/2018/2/layout/IconVerticalSolidList"/>
    <dgm:cxn modelId="{978C0035-A592-4095-990F-4E48E9A101D4}" type="presParOf" srcId="{4A7F1D02-1706-42ED-BEB8-FEE05B94B09F}" destId="{94D7DC6D-9E61-4C9C-B155-F46E3CB76EA6}" srcOrd="2" destOrd="0" presId="urn:microsoft.com/office/officeart/2018/2/layout/IconVerticalSolidList"/>
    <dgm:cxn modelId="{159ADE6F-AEB9-4E72-9E51-207AE5CFADBB}" type="presParOf" srcId="{94D7DC6D-9E61-4C9C-B155-F46E3CB76EA6}" destId="{5480C245-DBDF-439C-9657-06FAC68E82EA}" srcOrd="0" destOrd="0" presId="urn:microsoft.com/office/officeart/2018/2/layout/IconVerticalSolidList"/>
    <dgm:cxn modelId="{ED69B925-0084-4E05-A64B-F2B65A1A58CD}" type="presParOf" srcId="{94D7DC6D-9E61-4C9C-B155-F46E3CB76EA6}" destId="{1BD7E4FF-1B89-4674-AE41-D2B8C614345B}" srcOrd="1" destOrd="0" presId="urn:microsoft.com/office/officeart/2018/2/layout/IconVerticalSolidList"/>
    <dgm:cxn modelId="{44465F98-75D6-4A3F-9ED0-67382B4CCDF6}" type="presParOf" srcId="{94D7DC6D-9E61-4C9C-B155-F46E3CB76EA6}" destId="{6DC31154-1927-44B9-970A-96F49E3EFFF5}" srcOrd="2" destOrd="0" presId="urn:microsoft.com/office/officeart/2018/2/layout/IconVerticalSolidList"/>
    <dgm:cxn modelId="{C24652C6-7453-406B-AD68-9ADCA999B99E}" type="presParOf" srcId="{94D7DC6D-9E61-4C9C-B155-F46E3CB76EA6}" destId="{74DFBD19-6E15-48B6-BDA3-B1253531A5F9}" srcOrd="3" destOrd="0" presId="urn:microsoft.com/office/officeart/2018/2/layout/IconVerticalSolidList"/>
    <dgm:cxn modelId="{02E4B581-E27A-4FF4-AA66-F2078F800776}" type="presParOf" srcId="{4A7F1D02-1706-42ED-BEB8-FEE05B94B09F}" destId="{72911A19-9DB9-4D4D-AC52-366D30CEBCED}" srcOrd="3" destOrd="0" presId="urn:microsoft.com/office/officeart/2018/2/layout/IconVerticalSolidList"/>
    <dgm:cxn modelId="{555D2F8B-C3D3-46A4-AAB3-529EA9D98ACF}" type="presParOf" srcId="{4A7F1D02-1706-42ED-BEB8-FEE05B94B09F}" destId="{581F536A-7141-4E7E-9932-0CAEFF9C74CB}" srcOrd="4" destOrd="0" presId="urn:microsoft.com/office/officeart/2018/2/layout/IconVerticalSolidList"/>
    <dgm:cxn modelId="{0E871285-8C17-4950-9439-FFE35A68B0C2}" type="presParOf" srcId="{581F536A-7141-4E7E-9932-0CAEFF9C74CB}" destId="{2B81B8EC-3DC3-48A1-AC93-04D7AF697A0E}" srcOrd="0" destOrd="0" presId="urn:microsoft.com/office/officeart/2018/2/layout/IconVerticalSolidList"/>
    <dgm:cxn modelId="{95774789-8945-4784-9EEF-6AE36C5437FA}" type="presParOf" srcId="{581F536A-7141-4E7E-9932-0CAEFF9C74CB}" destId="{9B4D15D4-B3CA-44F2-950A-B2B242F378D2}" srcOrd="1" destOrd="0" presId="urn:microsoft.com/office/officeart/2018/2/layout/IconVerticalSolidList"/>
    <dgm:cxn modelId="{80896FBB-3CAB-4C78-A928-0C945D23CF82}" type="presParOf" srcId="{581F536A-7141-4E7E-9932-0CAEFF9C74CB}" destId="{EAEBFD8A-E26B-4488-A1A8-254FDAC1D455}" srcOrd="2" destOrd="0" presId="urn:microsoft.com/office/officeart/2018/2/layout/IconVerticalSolidList"/>
    <dgm:cxn modelId="{C560C53C-2A2C-4529-A085-0D007AB099C9}" type="presParOf" srcId="{581F536A-7141-4E7E-9932-0CAEFF9C74CB}" destId="{427BF7A0-9309-4B07-81B3-544167E4AD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F8A05-A5D4-4950-A19E-01F34E20D431}">
      <dsp:nvSpPr>
        <dsp:cNvPr id="0" name=""/>
        <dsp:cNvSpPr/>
      </dsp:nvSpPr>
      <dsp:spPr>
        <a:xfrm>
          <a:off x="1205" y="1214775"/>
          <a:ext cx="3028838" cy="1169131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075D6-F2EA-4D45-B7B2-94341C113C24}">
      <dsp:nvSpPr>
        <dsp:cNvPr id="0" name=""/>
        <dsp:cNvSpPr/>
      </dsp:nvSpPr>
      <dsp:spPr>
        <a:xfrm>
          <a:off x="808895" y="1507058"/>
          <a:ext cx="2557685" cy="1169131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Model built and trained in python.</a:t>
          </a:r>
        </a:p>
      </dsp:txBody>
      <dsp:txXfrm>
        <a:off x="843138" y="1541301"/>
        <a:ext cx="2489199" cy="1100645"/>
      </dsp:txXfrm>
    </dsp:sp>
    <dsp:sp modelId="{1A005B55-1CA4-41DD-BAB1-EB2CAFCAA7F5}">
      <dsp:nvSpPr>
        <dsp:cNvPr id="0" name=""/>
        <dsp:cNvSpPr/>
      </dsp:nvSpPr>
      <dsp:spPr>
        <a:xfrm>
          <a:off x="3460812" y="1214775"/>
          <a:ext cx="3028838" cy="1169131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26AC9-F5A9-4F50-BB30-D74F0F39E83C}">
      <dsp:nvSpPr>
        <dsp:cNvPr id="0" name=""/>
        <dsp:cNvSpPr/>
      </dsp:nvSpPr>
      <dsp:spPr>
        <a:xfrm>
          <a:off x="4268502" y="1507058"/>
          <a:ext cx="2557685" cy="1169131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TensorFlow 2 to leverage GPU for training.</a:t>
          </a:r>
        </a:p>
      </dsp:txBody>
      <dsp:txXfrm>
        <a:off x="4302745" y="1541301"/>
        <a:ext cx="2489199" cy="1100645"/>
      </dsp:txXfrm>
    </dsp:sp>
    <dsp:sp modelId="{04611795-A74E-4A1D-B685-B19D91BFDBEC}">
      <dsp:nvSpPr>
        <dsp:cNvPr id="0" name=""/>
        <dsp:cNvSpPr/>
      </dsp:nvSpPr>
      <dsp:spPr>
        <a:xfrm>
          <a:off x="6920418" y="1214775"/>
          <a:ext cx="3028838" cy="1169131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F9371-7C4E-4CC3-B7E0-E8E37EC1F623}">
      <dsp:nvSpPr>
        <dsp:cNvPr id="0" name=""/>
        <dsp:cNvSpPr/>
      </dsp:nvSpPr>
      <dsp:spPr>
        <a:xfrm>
          <a:off x="7728108" y="1507058"/>
          <a:ext cx="2557685" cy="1169131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GPU allows faster training and larger batches.</a:t>
          </a:r>
        </a:p>
      </dsp:txBody>
      <dsp:txXfrm>
        <a:off x="7762351" y="1541301"/>
        <a:ext cx="2489199" cy="110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44464-9D5A-428B-B191-134CEBEC1CEF}">
      <dsp:nvSpPr>
        <dsp:cNvPr id="0" name=""/>
        <dsp:cNvSpPr/>
      </dsp:nvSpPr>
      <dsp:spPr>
        <a:xfrm>
          <a:off x="647999" y="27645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81BF3F-EAC9-4447-882B-A7E322F4251D}">
      <dsp:nvSpPr>
        <dsp:cNvPr id="0" name=""/>
        <dsp:cNvSpPr/>
      </dsp:nvSpPr>
      <dsp:spPr>
        <a:xfrm>
          <a:off x="1042875" y="67132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4B603-97BA-4B2C-A92B-480ABCC86F40}">
      <dsp:nvSpPr>
        <dsp:cNvPr id="0" name=""/>
        <dsp:cNvSpPr/>
      </dsp:nvSpPr>
      <dsp:spPr>
        <a:xfrm>
          <a:off x="55687" y="270645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Obtaining accurate predictions on unseen data.</a:t>
          </a:r>
        </a:p>
      </dsp:txBody>
      <dsp:txXfrm>
        <a:off x="55687" y="2706452"/>
        <a:ext cx="3037500" cy="720000"/>
      </dsp:txXfrm>
    </dsp:sp>
    <dsp:sp modelId="{15F316AA-4813-4A27-9D18-92C91783B437}">
      <dsp:nvSpPr>
        <dsp:cNvPr id="0" name=""/>
        <dsp:cNvSpPr/>
      </dsp:nvSpPr>
      <dsp:spPr>
        <a:xfrm>
          <a:off x="4217062" y="27645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27378-D6ED-4C4D-AC8E-A22A01ED7A12}">
      <dsp:nvSpPr>
        <dsp:cNvPr id="0" name=""/>
        <dsp:cNvSpPr/>
      </dsp:nvSpPr>
      <dsp:spPr>
        <a:xfrm>
          <a:off x="4611937" y="67132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602EF-58F7-4D96-ABA7-26137D690173}">
      <dsp:nvSpPr>
        <dsp:cNvPr id="0" name=""/>
        <dsp:cNvSpPr/>
      </dsp:nvSpPr>
      <dsp:spPr>
        <a:xfrm>
          <a:off x="3624750" y="270645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Handling an imbalanced dataset.</a:t>
          </a:r>
        </a:p>
      </dsp:txBody>
      <dsp:txXfrm>
        <a:off x="3624750" y="2706452"/>
        <a:ext cx="3037500" cy="720000"/>
      </dsp:txXfrm>
    </dsp:sp>
    <dsp:sp modelId="{5F66DF83-FDF7-4584-9BBC-3797205C95E0}">
      <dsp:nvSpPr>
        <dsp:cNvPr id="0" name=""/>
        <dsp:cNvSpPr/>
      </dsp:nvSpPr>
      <dsp:spPr>
        <a:xfrm>
          <a:off x="7786125" y="27645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9FFCB-2245-479A-8E47-0978EB0DB537}">
      <dsp:nvSpPr>
        <dsp:cNvPr id="0" name=""/>
        <dsp:cNvSpPr/>
      </dsp:nvSpPr>
      <dsp:spPr>
        <a:xfrm>
          <a:off x="8181000" y="67132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201C4-02D1-498D-9039-3E38C2DB43AE}">
      <dsp:nvSpPr>
        <dsp:cNvPr id="0" name=""/>
        <dsp:cNvSpPr/>
      </dsp:nvSpPr>
      <dsp:spPr>
        <a:xfrm>
          <a:off x="7193812" y="270645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Producing a robust model.</a:t>
          </a:r>
        </a:p>
      </dsp:txBody>
      <dsp:txXfrm>
        <a:off x="7193812" y="2706452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76B51-259A-4F0F-9583-ABCE4DB76F03}">
      <dsp:nvSpPr>
        <dsp:cNvPr id="0" name=""/>
        <dsp:cNvSpPr/>
      </dsp:nvSpPr>
      <dsp:spPr>
        <a:xfrm>
          <a:off x="0" y="452"/>
          <a:ext cx="10287000" cy="105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AF8A8-4144-4B7B-9026-6BCF30ED6178}">
      <dsp:nvSpPr>
        <dsp:cNvPr id="0" name=""/>
        <dsp:cNvSpPr/>
      </dsp:nvSpPr>
      <dsp:spPr>
        <a:xfrm>
          <a:off x="319958" y="238437"/>
          <a:ext cx="581743" cy="581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CB8B9-664F-432F-A074-35F44DB73AE1}">
      <dsp:nvSpPr>
        <dsp:cNvPr id="0" name=""/>
        <dsp:cNvSpPr/>
      </dsp:nvSpPr>
      <dsp:spPr>
        <a:xfrm>
          <a:off x="1221660" y="452"/>
          <a:ext cx="9065339" cy="10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41" tIns="111941" rIns="111941" bIns="1119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collection</a:t>
          </a:r>
        </a:p>
      </dsp:txBody>
      <dsp:txXfrm>
        <a:off x="1221660" y="452"/>
        <a:ext cx="9065339" cy="1057714"/>
      </dsp:txXfrm>
    </dsp:sp>
    <dsp:sp modelId="{5480C245-DBDF-439C-9657-06FAC68E82EA}">
      <dsp:nvSpPr>
        <dsp:cNvPr id="0" name=""/>
        <dsp:cNvSpPr/>
      </dsp:nvSpPr>
      <dsp:spPr>
        <a:xfrm>
          <a:off x="0" y="1322595"/>
          <a:ext cx="10287000" cy="105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7E4FF-1B89-4674-AE41-D2B8C614345B}">
      <dsp:nvSpPr>
        <dsp:cNvPr id="0" name=""/>
        <dsp:cNvSpPr/>
      </dsp:nvSpPr>
      <dsp:spPr>
        <a:xfrm>
          <a:off x="319958" y="1560580"/>
          <a:ext cx="581743" cy="581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FBD19-6E15-48B6-BDA3-B1253531A5F9}">
      <dsp:nvSpPr>
        <dsp:cNvPr id="0" name=""/>
        <dsp:cNvSpPr/>
      </dsp:nvSpPr>
      <dsp:spPr>
        <a:xfrm>
          <a:off x="1221660" y="1322595"/>
          <a:ext cx="9065339" cy="10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41" tIns="111941" rIns="111941" bIns="1119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Complexity of model with higher computational power</a:t>
          </a:r>
        </a:p>
      </dsp:txBody>
      <dsp:txXfrm>
        <a:off x="1221660" y="1322595"/>
        <a:ext cx="9065339" cy="1057714"/>
      </dsp:txXfrm>
    </dsp:sp>
    <dsp:sp modelId="{2B81B8EC-3DC3-48A1-AC93-04D7AF697A0E}">
      <dsp:nvSpPr>
        <dsp:cNvPr id="0" name=""/>
        <dsp:cNvSpPr/>
      </dsp:nvSpPr>
      <dsp:spPr>
        <a:xfrm>
          <a:off x="0" y="2644738"/>
          <a:ext cx="10287000" cy="105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D15D4-B3CA-44F2-950A-B2B242F378D2}">
      <dsp:nvSpPr>
        <dsp:cNvPr id="0" name=""/>
        <dsp:cNvSpPr/>
      </dsp:nvSpPr>
      <dsp:spPr>
        <a:xfrm>
          <a:off x="319958" y="2882724"/>
          <a:ext cx="581743" cy="581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BF7A0-9309-4B07-81B3-544167E4AD36}">
      <dsp:nvSpPr>
        <dsp:cNvPr id="0" name=""/>
        <dsp:cNvSpPr/>
      </dsp:nvSpPr>
      <dsp:spPr>
        <a:xfrm>
          <a:off x="1221660" y="2644738"/>
          <a:ext cx="9065339" cy="10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41" tIns="111941" rIns="111941" bIns="11194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Optimization of regularization</a:t>
          </a:r>
        </a:p>
      </dsp:txBody>
      <dsp:txXfrm>
        <a:off x="1221660" y="2644738"/>
        <a:ext cx="9065339" cy="1057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6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1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9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78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2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39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1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78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0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6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9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orful liquid art">
            <a:extLst>
              <a:ext uri="{FF2B5EF4-FFF2-40B4-BE49-F238E27FC236}">
                <a16:creationId xmlns:a16="http://schemas.microsoft.com/office/drawing/2014/main" id="{C2C1C0D7-4C31-9133-3E5A-FBC1776E4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153" b="949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C4DB8-9E5A-B8CD-7AF1-3863A0AC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3404558"/>
            <a:ext cx="7355457" cy="1560167"/>
          </a:xfrm>
        </p:spPr>
        <p:txBody>
          <a:bodyPr>
            <a:normAutofit/>
          </a:bodyPr>
          <a:lstStyle/>
          <a:p>
            <a:r>
              <a:rPr lang="en-GB" dirty="0"/>
              <a:t>Machine Learning in Science part ii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77570-12F7-A0A4-131E-3607FB72A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5402182"/>
            <a:ext cx="7172325" cy="96411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Harry </a:t>
            </a:r>
            <a:r>
              <a:rPr lang="en-GB" dirty="0" err="1"/>
              <a:t>Durnberger</a:t>
            </a:r>
            <a:endParaRPr lang="en-GB" dirty="0"/>
          </a:p>
          <a:p>
            <a:r>
              <a:rPr lang="en-GB" dirty="0"/>
              <a:t>Kshitij Tiwari</a:t>
            </a:r>
          </a:p>
          <a:p>
            <a:r>
              <a:rPr lang="en-GB" dirty="0"/>
              <a:t>Henry Willett</a:t>
            </a:r>
          </a:p>
        </p:txBody>
      </p:sp>
    </p:spTree>
    <p:extLst>
      <p:ext uri="{BB962C8B-B14F-4D97-AF65-F5344CB8AC3E}">
        <p14:creationId xmlns:p14="http://schemas.microsoft.com/office/powerpoint/2010/main" val="190917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7863-F299-14BB-30EF-BAD04C86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data augmentation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3C4FB-A379-6BE9-2F70-C87F148B9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13" y="2529071"/>
            <a:ext cx="5499901" cy="27499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66C4B-C0AE-7198-E289-DB6DC1D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70" y="2529071"/>
            <a:ext cx="5601517" cy="27499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53CAB-F673-A497-DA65-A8F1D26D654A}"/>
              </a:ext>
            </a:extLst>
          </p:cNvPr>
          <p:cNvSpPr txBox="1"/>
          <p:nvPr/>
        </p:nvSpPr>
        <p:spPr>
          <a:xfrm>
            <a:off x="7670637" y="5521697"/>
            <a:ext cx="2623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Random Saturation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89856-E844-7281-B784-16AC236BBF03}"/>
              </a:ext>
            </a:extLst>
          </p:cNvPr>
          <p:cNvSpPr txBox="1"/>
          <p:nvPr/>
        </p:nvSpPr>
        <p:spPr>
          <a:xfrm>
            <a:off x="1762038" y="5521696"/>
            <a:ext cx="279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Random Crop </a:t>
            </a:r>
          </a:p>
        </p:txBody>
      </p:sp>
    </p:spTree>
    <p:extLst>
      <p:ext uri="{BB962C8B-B14F-4D97-AF65-F5344CB8AC3E}">
        <p14:creationId xmlns:p14="http://schemas.microsoft.com/office/powerpoint/2010/main" val="374388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61BB-4C75-67CF-6FFF-D78902F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collection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5666B-07C5-F10C-AB77-B2EB3C947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285997"/>
            <a:ext cx="4533900" cy="3890965"/>
          </a:xfrm>
        </p:spPr>
        <p:txBody>
          <a:bodyPr/>
          <a:lstStyle/>
          <a:p>
            <a:r>
              <a:rPr lang="en-GB" dirty="0"/>
              <a:t>More data, more general model.</a:t>
            </a:r>
          </a:p>
          <a:p>
            <a:r>
              <a:rPr lang="en-GB" dirty="0"/>
              <a:t>Help model learn more difficult tracks/tasks.</a:t>
            </a:r>
          </a:p>
          <a:p>
            <a:r>
              <a:rPr lang="en-GB" dirty="0"/>
              <a:t>Acquired labelled samples by remote controlling car.</a:t>
            </a:r>
          </a:p>
          <a:p>
            <a:r>
              <a:rPr lang="en-GB" dirty="0"/>
              <a:t>Providing “supervision”.</a:t>
            </a:r>
          </a:p>
        </p:txBody>
      </p:sp>
      <p:pic>
        <p:nvPicPr>
          <p:cNvPr id="5" name="Picture 4" descr="A toy car on a race track&#10;&#10;Description automatically generated with medium confidence">
            <a:extLst>
              <a:ext uri="{FF2B5EF4-FFF2-40B4-BE49-F238E27FC236}">
                <a16:creationId xmlns:a16="http://schemas.microsoft.com/office/drawing/2014/main" id="{C5E1DC73-FCC8-2A9D-34E0-7B760A44C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3692" r="11841" b="11305"/>
          <a:stretch/>
        </p:blipFill>
        <p:spPr>
          <a:xfrm>
            <a:off x="5706900" y="505313"/>
            <a:ext cx="5234474" cy="3004457"/>
          </a:xfrm>
          <a:prstGeom prst="rect">
            <a:avLst/>
          </a:prstGeom>
        </p:spPr>
      </p:pic>
      <p:pic>
        <p:nvPicPr>
          <p:cNvPr id="9" name="Picture 8" descr="A picture containing line, parallel, composite material, snow&#10;&#10;Description automatically generated">
            <a:extLst>
              <a:ext uri="{FF2B5EF4-FFF2-40B4-BE49-F238E27FC236}">
                <a16:creationId xmlns:a16="http://schemas.microsoft.com/office/drawing/2014/main" id="{8C9D8C02-B02B-F549-87E2-7664FC695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38" y="4532924"/>
            <a:ext cx="1817137" cy="1362853"/>
          </a:xfrm>
          <a:prstGeom prst="rect">
            <a:avLst/>
          </a:prstGeom>
        </p:spPr>
      </p:pic>
      <p:pic>
        <p:nvPicPr>
          <p:cNvPr id="13" name="Picture 12" descr="A picture containing ground, indoor&#10;&#10;Description automatically generated with medium confidence">
            <a:extLst>
              <a:ext uri="{FF2B5EF4-FFF2-40B4-BE49-F238E27FC236}">
                <a16:creationId xmlns:a16="http://schemas.microsoft.com/office/drawing/2014/main" id="{4F508B2A-C103-9C93-14D0-A85399088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69" y="4532925"/>
            <a:ext cx="1817136" cy="1362852"/>
          </a:xfrm>
          <a:prstGeom prst="rect">
            <a:avLst/>
          </a:prstGeom>
        </p:spPr>
      </p:pic>
      <p:pic>
        <p:nvPicPr>
          <p:cNvPr id="24" name="Picture 23" descr="A picture containing composite material, ground, winter&#10;&#10;Description automatically generated">
            <a:extLst>
              <a:ext uri="{FF2B5EF4-FFF2-40B4-BE49-F238E27FC236}">
                <a16:creationId xmlns:a16="http://schemas.microsoft.com/office/drawing/2014/main" id="{2BC3B48F-C200-DE55-8963-D8B544955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00" y="4532924"/>
            <a:ext cx="1817136" cy="13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7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5F2A-D6E0-2474-5F8C-202A9FE2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78E0-3417-DAE5-B0E4-C5CBD6962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27,347 images.</a:t>
            </a:r>
          </a:p>
          <a:p>
            <a:r>
              <a:rPr lang="en-GB" dirty="0"/>
              <a:t>~ 3GB.</a:t>
            </a:r>
          </a:p>
          <a:p>
            <a:r>
              <a:rPr lang="en-GB" dirty="0"/>
              <a:t>320 x 240 RGB.</a:t>
            </a:r>
          </a:p>
          <a:p>
            <a:r>
              <a:rPr lang="en-GB" dirty="0"/>
              <a:t>Very underrepresented ‘speed=0’ class – 7:1 ratio</a:t>
            </a:r>
          </a:p>
        </p:txBody>
      </p:sp>
    </p:spTree>
    <p:extLst>
      <p:ext uri="{BB962C8B-B14F-4D97-AF65-F5344CB8AC3E}">
        <p14:creationId xmlns:p14="http://schemas.microsoft.com/office/powerpoint/2010/main" val="326037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5525-5BFD-879E-4116-7E50BF44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57906"/>
            <a:ext cx="10287000" cy="1147762"/>
          </a:xfrm>
        </p:spPr>
        <p:txBody>
          <a:bodyPr/>
          <a:lstStyle/>
          <a:p>
            <a:r>
              <a:rPr lang="en-GB" dirty="0"/>
              <a:t>Building the model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AAE5303-112D-322E-6992-B8A9DFFCE6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221069"/>
              </p:ext>
            </p:extLst>
          </p:nvPr>
        </p:nvGraphicFramePr>
        <p:xfrm>
          <a:off x="952500" y="1849769"/>
          <a:ext cx="10287000" cy="389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88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FC31-550F-B89B-D9C6-504DBC3E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34762"/>
            <a:ext cx="10287000" cy="1147762"/>
          </a:xfrm>
        </p:spPr>
        <p:txBody>
          <a:bodyPr/>
          <a:lstStyle/>
          <a:p>
            <a:r>
              <a:rPr lang="en-GB" dirty="0"/>
              <a:t>Initial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98868-81CE-A136-92B2-7C6748370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317" y="4289549"/>
            <a:ext cx="4524569" cy="1780780"/>
          </a:xfrm>
        </p:spPr>
        <p:txBody>
          <a:bodyPr/>
          <a:lstStyle/>
          <a:p>
            <a:r>
              <a:rPr lang="en-GB" dirty="0"/>
              <a:t>Attempted transfer learning</a:t>
            </a:r>
          </a:p>
          <a:p>
            <a:r>
              <a:rPr lang="en-GB" dirty="0"/>
              <a:t>MobileNetV2 – trained on </a:t>
            </a:r>
            <a:r>
              <a:rPr lang="en-GB" dirty="0" err="1"/>
              <a:t>Imagenet</a:t>
            </a:r>
            <a:endParaRPr lang="en-GB" dirty="0"/>
          </a:p>
          <a:p>
            <a:r>
              <a:rPr lang="en-GB" dirty="0"/>
              <a:t>Train output weights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BD84E7-8CDA-A8C4-C651-B4209C030C0C}"/>
              </a:ext>
            </a:extLst>
          </p:cNvPr>
          <p:cNvSpPr txBox="1">
            <a:spLocks/>
          </p:cNvSpPr>
          <p:nvPr/>
        </p:nvSpPr>
        <p:spPr>
          <a:xfrm>
            <a:off x="5724172" y="3854377"/>
            <a:ext cx="6056456" cy="2175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Drawbacks:</a:t>
            </a:r>
            <a:endParaRPr lang="en-GB" dirty="0"/>
          </a:p>
          <a:p>
            <a:r>
              <a:rPr lang="en-GB" dirty="0"/>
              <a:t>Large model, costly to train</a:t>
            </a:r>
          </a:p>
          <a:p>
            <a:r>
              <a:rPr lang="en-GB" dirty="0"/>
              <a:t>GPU memory inadequate for training earlier layers</a:t>
            </a:r>
          </a:p>
          <a:p>
            <a:r>
              <a:rPr lang="en-GB" dirty="0"/>
              <a:t>No indication of significant performance gain</a:t>
            </a:r>
          </a:p>
          <a:p>
            <a:r>
              <a:rPr lang="en-GB" dirty="0"/>
              <a:t>Inference time would be too slow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B917C3-665B-5C44-B8E8-469A5C7CEC50}"/>
              </a:ext>
            </a:extLst>
          </p:cNvPr>
          <p:cNvGrpSpPr>
            <a:grpSpLocks noChangeAspect="1"/>
          </p:cNvGrpSpPr>
          <p:nvPr/>
        </p:nvGrpSpPr>
        <p:grpSpPr>
          <a:xfrm>
            <a:off x="1984742" y="1739276"/>
            <a:ext cx="7525751" cy="1658350"/>
            <a:chOff x="869649" y="2490105"/>
            <a:chExt cx="7860129" cy="17320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BE212B-4227-9BC7-2292-BA89D51A7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4446" y="2675039"/>
              <a:ext cx="1203109" cy="6920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9BBDE89-FF2F-C640-00FB-67A62621EE05}"/>
                </a:ext>
              </a:extLst>
            </p:cNvPr>
            <p:cNvCxnSpPr>
              <a:cxnSpLocks/>
            </p:cNvCxnSpPr>
            <p:nvPr/>
          </p:nvCxnSpPr>
          <p:spPr>
            <a:xfrm>
              <a:off x="5494446" y="3367130"/>
              <a:ext cx="1173748" cy="6920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8A08C0-8F03-015C-FC02-ADE05AB8D647}"/>
                </a:ext>
              </a:extLst>
            </p:cNvPr>
            <p:cNvSpPr txBox="1"/>
            <p:nvPr/>
          </p:nvSpPr>
          <p:spPr>
            <a:xfrm>
              <a:off x="6697556" y="2490105"/>
              <a:ext cx="2032222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Speed output (1,)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3566F2-1F7F-293E-548B-F9FC80AEC79B}"/>
                </a:ext>
              </a:extLst>
            </p:cNvPr>
            <p:cNvSpPr txBox="1"/>
            <p:nvPr/>
          </p:nvSpPr>
          <p:spPr>
            <a:xfrm>
              <a:off x="6697555" y="3883583"/>
              <a:ext cx="18476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Angle output (1,)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354F06-182D-42BA-EED2-81F4503869EC}"/>
                </a:ext>
              </a:extLst>
            </p:cNvPr>
            <p:cNvCxnSpPr>
              <a:cxnSpLocks/>
            </p:cNvCxnSpPr>
            <p:nvPr/>
          </p:nvCxnSpPr>
          <p:spPr>
            <a:xfrm>
              <a:off x="1610686" y="3367130"/>
              <a:ext cx="10063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5090A1-B58D-C9D5-1BE4-7D088AAC1C6A}"/>
                </a:ext>
              </a:extLst>
            </p:cNvPr>
            <p:cNvSpPr txBox="1"/>
            <p:nvPr/>
          </p:nvSpPr>
          <p:spPr>
            <a:xfrm>
              <a:off x="869649" y="3181357"/>
              <a:ext cx="1475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Inputs (224,224, 3)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92A53EC-2D89-782E-9A71-576D9BAC4368}"/>
              </a:ext>
            </a:extLst>
          </p:cNvPr>
          <p:cNvGrpSpPr/>
          <p:nvPr/>
        </p:nvGrpSpPr>
        <p:grpSpPr>
          <a:xfrm>
            <a:off x="3670299" y="1870146"/>
            <a:ext cx="2742496" cy="1417691"/>
            <a:chOff x="808895" y="1507058"/>
            <a:chExt cx="2557685" cy="116913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21EFAA4-DC54-97A0-10EC-7021FE97CF1A}"/>
                </a:ext>
              </a:extLst>
            </p:cNvPr>
            <p:cNvSpPr/>
            <p:nvPr/>
          </p:nvSpPr>
          <p:spPr>
            <a:xfrm>
              <a:off x="808895" y="1507058"/>
              <a:ext cx="2557685" cy="116913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71541D08-A0C3-AEC9-1BF5-C325D17C34BF}"/>
                </a:ext>
              </a:extLst>
            </p:cNvPr>
            <p:cNvSpPr txBox="1"/>
            <p:nvPr/>
          </p:nvSpPr>
          <p:spPr>
            <a:xfrm>
              <a:off x="843138" y="1541301"/>
              <a:ext cx="2489199" cy="11006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5128" tIns="135128" rIns="135128" bIns="135128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b="1" dirty="0">
                  <a:solidFill>
                    <a:schemeClr val="tx1"/>
                  </a:solidFill>
                </a:rPr>
                <a:t>MobileNetV2</a:t>
              </a:r>
              <a:endParaRPr lang="en-GB" sz="1900" kern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9DFB32-8164-C34F-B101-39582EF1756A}"/>
              </a:ext>
            </a:extLst>
          </p:cNvPr>
          <p:cNvSpPr txBox="1"/>
          <p:nvPr/>
        </p:nvSpPr>
        <p:spPr>
          <a:xfrm>
            <a:off x="387926" y="6294862"/>
            <a:ext cx="11073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dirty="0">
                <a:effectLst/>
                <a:latin typeface="Trade Gothic Next Light" panose="020F0302020204030204" pitchFamily="34" charset="0"/>
              </a:rPr>
              <a:t>Sandler, M., Howard, A., Zhu, M., </a:t>
            </a:r>
            <a:r>
              <a:rPr lang="en-GB" sz="1200" b="0" i="0" dirty="0" err="1">
                <a:effectLst/>
                <a:latin typeface="Trade Gothic Next Light" panose="020F0302020204030204" pitchFamily="34" charset="0"/>
              </a:rPr>
              <a:t>Zhmoginov</a:t>
            </a:r>
            <a:r>
              <a:rPr lang="en-GB" sz="1200" b="0" i="0" dirty="0">
                <a:effectLst/>
                <a:latin typeface="Trade Gothic Next Light" panose="020F0302020204030204" pitchFamily="34" charset="0"/>
              </a:rPr>
              <a:t>, A., and Chen, L.-C., “MobileNetV2: Inverted Residuals and Linear Bottlenecks”, &lt;</a:t>
            </a:r>
            <a:r>
              <a:rPr lang="en-GB" sz="1200" b="0" i="0" dirty="0" err="1">
                <a:effectLst/>
                <a:latin typeface="Trade Gothic Next Light" panose="020F0302020204030204" pitchFamily="34" charset="0"/>
              </a:rPr>
              <a:t>i</a:t>
            </a:r>
            <a:r>
              <a:rPr lang="en-GB" sz="1200" b="0" i="0" dirty="0">
                <a:effectLst/>
                <a:latin typeface="Trade Gothic Next Light" panose="020F0302020204030204" pitchFamily="34" charset="0"/>
              </a:rPr>
              <a:t>&gt;</a:t>
            </a:r>
            <a:r>
              <a:rPr lang="en-GB" sz="1200" b="0" i="0" dirty="0" err="1">
                <a:effectLst/>
                <a:latin typeface="Trade Gothic Next Light" panose="020F0302020204030204" pitchFamily="34" charset="0"/>
              </a:rPr>
              <a:t>arXiv</a:t>
            </a:r>
            <a:r>
              <a:rPr lang="en-GB" sz="1200" b="0" i="0" dirty="0">
                <a:effectLst/>
                <a:latin typeface="Trade Gothic Next Light" panose="020F0302020204030204" pitchFamily="34" charset="0"/>
              </a:rPr>
              <a:t> e-prints&lt;/</a:t>
            </a:r>
            <a:r>
              <a:rPr lang="en-GB" sz="1200" b="0" i="0" dirty="0" err="1">
                <a:effectLst/>
                <a:latin typeface="Trade Gothic Next Light" panose="020F0302020204030204" pitchFamily="34" charset="0"/>
              </a:rPr>
              <a:t>i</a:t>
            </a:r>
            <a:r>
              <a:rPr lang="en-GB" sz="1200" b="0" i="0" dirty="0">
                <a:effectLst/>
                <a:latin typeface="Trade Gothic Next Light" panose="020F0302020204030204" pitchFamily="34" charset="0"/>
              </a:rPr>
              <a:t>&gt;, 2018. doi:10.48550/arXiv.1801.04381.</a:t>
            </a:r>
            <a:endParaRPr lang="en-GB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2291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73ED-30FC-235B-43F3-C20FFD5E5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82" y="-285933"/>
            <a:ext cx="10287000" cy="1147762"/>
          </a:xfrm>
        </p:spPr>
        <p:txBody>
          <a:bodyPr/>
          <a:lstStyle/>
          <a:p>
            <a:r>
              <a:rPr lang="en-GB" dirty="0"/>
              <a:t>Final 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5745C-2096-0C4F-C7CA-4A366B2B4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74" y="2372525"/>
            <a:ext cx="3244848" cy="3918694"/>
          </a:xfrm>
        </p:spPr>
        <p:txBody>
          <a:bodyPr>
            <a:normAutofit/>
          </a:bodyPr>
          <a:lstStyle/>
          <a:p>
            <a:r>
              <a:rPr lang="en-GB" dirty="0"/>
              <a:t>Multi-output CNN</a:t>
            </a:r>
          </a:p>
          <a:p>
            <a:r>
              <a:rPr lang="en-GB" dirty="0"/>
              <a:t>Convolution filter – Kernel size 3x3, No padding</a:t>
            </a:r>
          </a:p>
          <a:p>
            <a:r>
              <a:rPr lang="en-GB" dirty="0"/>
              <a:t>Max-pooling – Kernel size 2x2, No padding</a:t>
            </a:r>
          </a:p>
          <a:p>
            <a:r>
              <a:rPr lang="en-GB" dirty="0" err="1"/>
              <a:t>ReLu</a:t>
            </a:r>
            <a:r>
              <a:rPr lang="en-GB" dirty="0"/>
              <a:t> activation functions</a:t>
            </a:r>
          </a:p>
          <a:p>
            <a:r>
              <a:rPr lang="en-GB" dirty="0"/>
              <a:t>450,090 parameters</a:t>
            </a:r>
          </a:p>
          <a:p>
            <a:r>
              <a:rPr lang="en-GB" dirty="0"/>
              <a:t>Lightweight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3D410-82CF-B2EF-A0EF-E1C7C6328452}"/>
              </a:ext>
            </a:extLst>
          </p:cNvPr>
          <p:cNvSpPr txBox="1"/>
          <p:nvPr/>
        </p:nvSpPr>
        <p:spPr>
          <a:xfrm>
            <a:off x="10251572" y="4773246"/>
            <a:ext cx="1690704" cy="309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Angle output (1,)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47472D-EAE7-A193-1666-A44B91419F6D}"/>
              </a:ext>
            </a:extLst>
          </p:cNvPr>
          <p:cNvSpPr/>
          <p:nvPr/>
        </p:nvSpPr>
        <p:spPr>
          <a:xfrm>
            <a:off x="3806690" y="2901769"/>
            <a:ext cx="137082" cy="15764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960A4-C611-9AD3-BEEA-DB69F7A24BAB}"/>
              </a:ext>
            </a:extLst>
          </p:cNvPr>
          <p:cNvSpPr txBox="1"/>
          <p:nvPr/>
        </p:nvSpPr>
        <p:spPr>
          <a:xfrm>
            <a:off x="3386877" y="2477005"/>
            <a:ext cx="976708" cy="41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Input image</a:t>
            </a:r>
          </a:p>
          <a:p>
            <a:pPr algn="ctr"/>
            <a:r>
              <a:rPr lang="en-GB" sz="1100" dirty="0"/>
              <a:t>32x32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8DF6C7-EC77-21CB-915C-2237963DC46E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 flipV="1">
            <a:off x="3943772" y="2497272"/>
            <a:ext cx="1139495" cy="1192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97040C-0B97-8DC8-CF60-D71172B9F0E5}"/>
              </a:ext>
            </a:extLst>
          </p:cNvPr>
          <p:cNvGrpSpPr/>
          <p:nvPr/>
        </p:nvGrpSpPr>
        <p:grpSpPr>
          <a:xfrm>
            <a:off x="4731994" y="3604564"/>
            <a:ext cx="5395553" cy="2111801"/>
            <a:chOff x="1613647" y="587312"/>
            <a:chExt cx="5645621" cy="22096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58B8530-21E1-77AC-77C4-60789F963B4F}"/>
                </a:ext>
              </a:extLst>
            </p:cNvPr>
            <p:cNvSpPr/>
            <p:nvPr/>
          </p:nvSpPr>
          <p:spPr>
            <a:xfrm>
              <a:off x="1981200" y="1147483"/>
              <a:ext cx="143435" cy="164950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9E93A7-BDD9-1B01-88C2-9E42F9097F15}"/>
                </a:ext>
              </a:extLst>
            </p:cNvPr>
            <p:cNvSpPr/>
            <p:nvPr/>
          </p:nvSpPr>
          <p:spPr>
            <a:xfrm>
              <a:off x="2160495" y="1147483"/>
              <a:ext cx="143435" cy="1649506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82A211D-C3BF-5E04-F00E-2E4B7CE0CFE4}"/>
                </a:ext>
              </a:extLst>
            </p:cNvPr>
            <p:cNvSpPr/>
            <p:nvPr/>
          </p:nvSpPr>
          <p:spPr>
            <a:xfrm>
              <a:off x="2842981" y="1518087"/>
              <a:ext cx="143435" cy="91887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2D5CE8-F9B6-4B52-32A7-022052D2B1EC}"/>
                </a:ext>
              </a:extLst>
            </p:cNvPr>
            <p:cNvGrpSpPr/>
            <p:nvPr/>
          </p:nvGrpSpPr>
          <p:grpSpPr>
            <a:xfrm>
              <a:off x="3529011" y="1567686"/>
              <a:ext cx="378015" cy="820396"/>
              <a:chOff x="3280335" y="1512795"/>
              <a:chExt cx="322731" cy="91888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4AB1F12-434C-484C-5624-74A1A02D9747}"/>
                  </a:ext>
                </a:extLst>
              </p:cNvPr>
              <p:cNvSpPr/>
              <p:nvPr/>
            </p:nvSpPr>
            <p:spPr>
              <a:xfrm>
                <a:off x="3280335" y="1512795"/>
                <a:ext cx="143435" cy="918879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4AB77A3-7AA8-41EB-F07F-209B66D52715}"/>
                  </a:ext>
                </a:extLst>
              </p:cNvPr>
              <p:cNvSpPr/>
              <p:nvPr/>
            </p:nvSpPr>
            <p:spPr>
              <a:xfrm>
                <a:off x="3459631" y="1512796"/>
                <a:ext cx="143435" cy="91887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58D718-9357-3E1B-AC96-284034CE767C}"/>
                </a:ext>
              </a:extLst>
            </p:cNvPr>
            <p:cNvSpPr/>
            <p:nvPr/>
          </p:nvSpPr>
          <p:spPr>
            <a:xfrm>
              <a:off x="4473388" y="1723052"/>
              <a:ext cx="143435" cy="51322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4772CA-6D45-BE2E-6370-E8F3BAC949C6}"/>
                </a:ext>
              </a:extLst>
            </p:cNvPr>
            <p:cNvGrpSpPr/>
            <p:nvPr/>
          </p:nvGrpSpPr>
          <p:grpSpPr>
            <a:xfrm>
              <a:off x="5155874" y="1739276"/>
              <a:ext cx="322731" cy="477932"/>
              <a:chOff x="4488707" y="1703981"/>
              <a:chExt cx="322731" cy="51322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ACA3991-E5AB-21C5-91A6-C4FA5B9E7507}"/>
                  </a:ext>
                </a:extLst>
              </p:cNvPr>
              <p:cNvSpPr/>
              <p:nvPr/>
            </p:nvSpPr>
            <p:spPr>
              <a:xfrm>
                <a:off x="4488707" y="1703981"/>
                <a:ext cx="143435" cy="513228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BD8F13-90C1-2318-43F7-20F359169FFF}"/>
                  </a:ext>
                </a:extLst>
              </p:cNvPr>
              <p:cNvSpPr/>
              <p:nvPr/>
            </p:nvSpPr>
            <p:spPr>
              <a:xfrm>
                <a:off x="4668003" y="1703982"/>
                <a:ext cx="143435" cy="51322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826BEA-A273-0DBF-AC2C-FF939041B799}"/>
                </a:ext>
              </a:extLst>
            </p:cNvPr>
            <p:cNvSpPr txBox="1"/>
            <p:nvPr/>
          </p:nvSpPr>
          <p:spPr>
            <a:xfrm>
              <a:off x="1613647" y="587312"/>
              <a:ext cx="10219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Layer 1</a:t>
              </a:r>
            </a:p>
            <a:p>
              <a:pPr algn="ctr"/>
              <a:r>
                <a:rPr lang="en-GB" sz="1100" dirty="0"/>
                <a:t>30x30x32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23870F-C08F-61C5-2804-62987AEFE604}"/>
                </a:ext>
              </a:extLst>
            </p:cNvPr>
            <p:cNvSpPr txBox="1"/>
            <p:nvPr/>
          </p:nvSpPr>
          <p:spPr>
            <a:xfrm>
              <a:off x="2387214" y="1017403"/>
              <a:ext cx="10219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Layer 2</a:t>
              </a:r>
            </a:p>
            <a:p>
              <a:pPr algn="ctr"/>
              <a:r>
                <a:rPr lang="en-GB" sz="1100" dirty="0"/>
                <a:t>15x15x32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1B7B2A-0426-24AD-5FF6-2E560B674A89}"/>
                </a:ext>
              </a:extLst>
            </p:cNvPr>
            <p:cNvSpPr txBox="1"/>
            <p:nvPr/>
          </p:nvSpPr>
          <p:spPr>
            <a:xfrm>
              <a:off x="3229895" y="1070564"/>
              <a:ext cx="10219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Layer 3</a:t>
              </a:r>
            </a:p>
            <a:p>
              <a:pPr algn="ctr"/>
              <a:r>
                <a:rPr lang="en-GB" sz="1100" dirty="0"/>
                <a:t>13x13x64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62DD66-47B1-7148-750C-3DFFD0381933}"/>
                </a:ext>
              </a:extLst>
            </p:cNvPr>
            <p:cNvSpPr txBox="1"/>
            <p:nvPr/>
          </p:nvSpPr>
          <p:spPr>
            <a:xfrm>
              <a:off x="4031910" y="1241183"/>
              <a:ext cx="10219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Layer 4</a:t>
              </a:r>
            </a:p>
            <a:p>
              <a:pPr algn="ctr"/>
              <a:r>
                <a:rPr lang="en-GB" sz="1100" dirty="0"/>
                <a:t>6x6x64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567B7F-2621-F66D-E07D-7F483F8DDFFF}"/>
                </a:ext>
              </a:extLst>
            </p:cNvPr>
            <p:cNvSpPr txBox="1"/>
            <p:nvPr/>
          </p:nvSpPr>
          <p:spPr>
            <a:xfrm>
              <a:off x="4810832" y="1286007"/>
              <a:ext cx="10219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Layer 5</a:t>
              </a:r>
            </a:p>
            <a:p>
              <a:pPr algn="ctr"/>
              <a:r>
                <a:rPr lang="en-GB" sz="1100" dirty="0"/>
                <a:t>4x4x128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4EB9C5-4EC1-DDDD-8A52-53B887A78D86}"/>
                </a:ext>
              </a:extLst>
            </p:cNvPr>
            <p:cNvSpPr txBox="1"/>
            <p:nvPr/>
          </p:nvSpPr>
          <p:spPr>
            <a:xfrm>
              <a:off x="5559394" y="1048396"/>
              <a:ext cx="10219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Layer 6</a:t>
              </a:r>
            </a:p>
            <a:p>
              <a:pPr algn="ctr"/>
              <a:r>
                <a:rPr lang="en-GB" sz="1100" dirty="0"/>
                <a:t>1x1x64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31479C-D4CF-40A9-AEE8-ADB719AB26DB}"/>
                </a:ext>
              </a:extLst>
            </p:cNvPr>
            <p:cNvSpPr txBox="1"/>
            <p:nvPr/>
          </p:nvSpPr>
          <p:spPr>
            <a:xfrm>
              <a:off x="6237292" y="1050996"/>
              <a:ext cx="10219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Layer 7</a:t>
              </a:r>
            </a:p>
            <a:p>
              <a:pPr algn="ctr"/>
              <a:r>
                <a:rPr lang="en-GB" sz="1100" dirty="0"/>
                <a:t>1x1x10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94D55A9-DC92-2F75-22F3-A8A17CAE5C1C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2303930" y="1972236"/>
              <a:ext cx="539051" cy="52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B5D8F8A-C79E-D8B7-21A1-72F1957676CA}"/>
                </a:ext>
              </a:extLst>
            </p:cNvPr>
            <p:cNvCxnSpPr>
              <a:cxnSpLocks/>
              <a:stCxn id="29" idx="3"/>
              <a:endCxn id="50" idx="1"/>
            </p:cNvCxnSpPr>
            <p:nvPr/>
          </p:nvCxnSpPr>
          <p:spPr>
            <a:xfrm>
              <a:off x="2986416" y="1977527"/>
              <a:ext cx="542595" cy="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C3CB53F-CA45-A140-92DE-3FFD38FE15CE}"/>
                </a:ext>
              </a:extLst>
            </p:cNvPr>
            <p:cNvCxnSpPr>
              <a:cxnSpLocks/>
              <a:stCxn id="51" idx="3"/>
              <a:endCxn id="31" idx="1"/>
            </p:cNvCxnSpPr>
            <p:nvPr/>
          </p:nvCxnSpPr>
          <p:spPr>
            <a:xfrm>
              <a:off x="3907026" y="1977885"/>
              <a:ext cx="566362" cy="17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0FA119-80CE-5D72-9889-057E0B940FB2}"/>
                </a:ext>
              </a:extLst>
            </p:cNvPr>
            <p:cNvCxnSpPr>
              <a:cxnSpLocks/>
              <a:stCxn id="31" idx="3"/>
              <a:endCxn id="48" idx="1"/>
            </p:cNvCxnSpPr>
            <p:nvPr/>
          </p:nvCxnSpPr>
          <p:spPr>
            <a:xfrm flipV="1">
              <a:off x="4616823" y="1978242"/>
              <a:ext cx="539051" cy="1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EC2BE3A-374D-292F-56AD-AEEB8FC5A3B2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478605" y="1978243"/>
              <a:ext cx="528595" cy="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E8D2212-235E-58D4-12E4-CE1DF5247667}"/>
                </a:ext>
              </a:extLst>
            </p:cNvPr>
            <p:cNvCxnSpPr>
              <a:cxnSpLocks/>
            </p:cNvCxnSpPr>
            <p:nvPr/>
          </p:nvCxnSpPr>
          <p:spPr>
            <a:xfrm>
              <a:off x="6150635" y="1978775"/>
              <a:ext cx="535324" cy="23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751CB6-E29E-C7AD-89BE-191209FC41D0}"/>
                </a:ext>
              </a:extLst>
            </p:cNvPr>
            <p:cNvSpPr/>
            <p:nvPr/>
          </p:nvSpPr>
          <p:spPr>
            <a:xfrm>
              <a:off x="5998665" y="1518087"/>
              <a:ext cx="143435" cy="91887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D808F2C-D353-2BD7-24F4-19D302C174D7}"/>
                </a:ext>
              </a:extLst>
            </p:cNvPr>
            <p:cNvSpPr/>
            <p:nvPr/>
          </p:nvSpPr>
          <p:spPr>
            <a:xfrm>
              <a:off x="6676563" y="1512796"/>
              <a:ext cx="143435" cy="91887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07A7A3-FC82-1C9E-5F40-3DDDE8601FFA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>
            <a:off x="3943772" y="3689990"/>
            <a:ext cx="1139495" cy="1238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606E5AE-818F-120A-EEFD-03E2E25BA268}"/>
              </a:ext>
            </a:extLst>
          </p:cNvPr>
          <p:cNvGrpSpPr/>
          <p:nvPr/>
        </p:nvGrpSpPr>
        <p:grpSpPr>
          <a:xfrm>
            <a:off x="4731994" y="1173692"/>
            <a:ext cx="7346112" cy="2111801"/>
            <a:chOff x="4731994" y="1173692"/>
            <a:chExt cx="7346112" cy="21118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9AE5C5-063B-D614-3CCD-1897AF04920A}"/>
                </a:ext>
              </a:extLst>
            </p:cNvPr>
            <p:cNvSpPr txBox="1"/>
            <p:nvPr/>
          </p:nvSpPr>
          <p:spPr>
            <a:xfrm>
              <a:off x="10218523" y="2348624"/>
              <a:ext cx="1859583" cy="309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Speed output (1,)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4A8CAD-7AA5-660F-37E8-9A1E25D7F111}"/>
                </a:ext>
              </a:extLst>
            </p:cNvPr>
            <p:cNvGrpSpPr/>
            <p:nvPr/>
          </p:nvGrpSpPr>
          <p:grpSpPr>
            <a:xfrm>
              <a:off x="4731994" y="1173692"/>
              <a:ext cx="5395553" cy="2111801"/>
              <a:chOff x="1613647" y="587312"/>
              <a:chExt cx="5645621" cy="220967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F2C26F9-63B7-CD83-E076-096B430657FB}"/>
                  </a:ext>
                </a:extLst>
              </p:cNvPr>
              <p:cNvSpPr/>
              <p:nvPr/>
            </p:nvSpPr>
            <p:spPr>
              <a:xfrm>
                <a:off x="1981200" y="1147483"/>
                <a:ext cx="143435" cy="1649506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9CF76C8-5A01-AB4C-C563-5F63780BD83B}"/>
                  </a:ext>
                </a:extLst>
              </p:cNvPr>
              <p:cNvSpPr/>
              <p:nvPr/>
            </p:nvSpPr>
            <p:spPr>
              <a:xfrm>
                <a:off x="2160495" y="1147483"/>
                <a:ext cx="143435" cy="1649506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1DD635B-F2C5-99D9-C9A9-CC0D86768040}"/>
                  </a:ext>
                </a:extLst>
              </p:cNvPr>
              <p:cNvSpPr/>
              <p:nvPr/>
            </p:nvSpPr>
            <p:spPr>
              <a:xfrm>
                <a:off x="2842981" y="1518087"/>
                <a:ext cx="143435" cy="91887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255F756-E1BC-F486-387D-9B70A1827652}"/>
                  </a:ext>
                </a:extLst>
              </p:cNvPr>
              <p:cNvGrpSpPr/>
              <p:nvPr/>
            </p:nvGrpSpPr>
            <p:grpSpPr>
              <a:xfrm>
                <a:off x="3529011" y="1567686"/>
                <a:ext cx="378015" cy="820396"/>
                <a:chOff x="3280335" y="1512795"/>
                <a:chExt cx="322731" cy="91888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17A508F-A818-910D-DCF4-B6C287E8429C}"/>
                    </a:ext>
                  </a:extLst>
                </p:cNvPr>
                <p:cNvSpPr/>
                <p:nvPr/>
              </p:nvSpPr>
              <p:spPr>
                <a:xfrm>
                  <a:off x="3280335" y="1512795"/>
                  <a:ext cx="143435" cy="91887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FFD7CF8-E62D-431A-8F5A-93BAE15BF9FC}"/>
                    </a:ext>
                  </a:extLst>
                </p:cNvPr>
                <p:cNvSpPr/>
                <p:nvPr/>
              </p:nvSpPr>
              <p:spPr>
                <a:xfrm>
                  <a:off x="3459631" y="1512796"/>
                  <a:ext cx="143435" cy="91887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0ECC17C-E3A7-474B-5EA0-586CF4A900B9}"/>
                  </a:ext>
                </a:extLst>
              </p:cNvPr>
              <p:cNvSpPr/>
              <p:nvPr/>
            </p:nvSpPr>
            <p:spPr>
              <a:xfrm>
                <a:off x="4473388" y="1723052"/>
                <a:ext cx="143435" cy="51322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B927143-2E75-0F32-2B8D-5D541074EBDC}"/>
                  </a:ext>
                </a:extLst>
              </p:cNvPr>
              <p:cNvGrpSpPr/>
              <p:nvPr/>
            </p:nvGrpSpPr>
            <p:grpSpPr>
              <a:xfrm>
                <a:off x="5155874" y="1739276"/>
                <a:ext cx="322731" cy="477932"/>
                <a:chOff x="4488707" y="1703981"/>
                <a:chExt cx="322731" cy="513229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EA56E1A-0735-2F63-644F-4BDE9385CBAE}"/>
                    </a:ext>
                  </a:extLst>
                </p:cNvPr>
                <p:cNvSpPr/>
                <p:nvPr/>
              </p:nvSpPr>
              <p:spPr>
                <a:xfrm>
                  <a:off x="4488707" y="1703981"/>
                  <a:ext cx="143435" cy="513228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86D9D688-1147-F1C4-6CB9-80A59A2EFD2D}"/>
                    </a:ext>
                  </a:extLst>
                </p:cNvPr>
                <p:cNvSpPr/>
                <p:nvPr/>
              </p:nvSpPr>
              <p:spPr>
                <a:xfrm>
                  <a:off x="4668003" y="1703982"/>
                  <a:ext cx="143435" cy="51322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6CC835-4DFC-9ECF-3D42-C2C22FBC9294}"/>
                  </a:ext>
                </a:extLst>
              </p:cNvPr>
              <p:cNvSpPr txBox="1"/>
              <p:nvPr/>
            </p:nvSpPr>
            <p:spPr>
              <a:xfrm>
                <a:off x="1613647" y="587312"/>
                <a:ext cx="10219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Layer 1</a:t>
                </a:r>
              </a:p>
              <a:p>
                <a:pPr algn="ctr"/>
                <a:r>
                  <a:rPr lang="en-GB" sz="1100" dirty="0"/>
                  <a:t>30x30x32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F437D34-6A07-0449-2C82-2E2F997D6B22}"/>
                  </a:ext>
                </a:extLst>
              </p:cNvPr>
              <p:cNvSpPr txBox="1"/>
              <p:nvPr/>
            </p:nvSpPr>
            <p:spPr>
              <a:xfrm>
                <a:off x="2387214" y="1017403"/>
                <a:ext cx="10219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Layer 2</a:t>
                </a:r>
              </a:p>
              <a:p>
                <a:pPr algn="ctr"/>
                <a:r>
                  <a:rPr lang="en-GB" sz="1100" dirty="0"/>
                  <a:t>15x15x32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DF95BD-9249-0F15-8636-BBF494FCD1BB}"/>
                  </a:ext>
                </a:extLst>
              </p:cNvPr>
              <p:cNvSpPr txBox="1"/>
              <p:nvPr/>
            </p:nvSpPr>
            <p:spPr>
              <a:xfrm>
                <a:off x="3229895" y="1070564"/>
                <a:ext cx="10219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Layer 3</a:t>
                </a:r>
              </a:p>
              <a:p>
                <a:pPr algn="ctr"/>
                <a:r>
                  <a:rPr lang="en-GB" sz="1100" dirty="0"/>
                  <a:t>13x13x64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6BDD8B3-430E-1B17-F36C-DE6D34CFA14F}"/>
                  </a:ext>
                </a:extLst>
              </p:cNvPr>
              <p:cNvSpPr txBox="1"/>
              <p:nvPr/>
            </p:nvSpPr>
            <p:spPr>
              <a:xfrm>
                <a:off x="4031910" y="1241183"/>
                <a:ext cx="10219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Layer 4</a:t>
                </a:r>
              </a:p>
              <a:p>
                <a:pPr algn="ctr"/>
                <a:r>
                  <a:rPr lang="en-GB" sz="1100" dirty="0"/>
                  <a:t>6x6x64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5C16537-04FC-28DD-7B01-BCF1C1D6215B}"/>
                  </a:ext>
                </a:extLst>
              </p:cNvPr>
              <p:cNvSpPr txBox="1"/>
              <p:nvPr/>
            </p:nvSpPr>
            <p:spPr>
              <a:xfrm>
                <a:off x="4810832" y="1286007"/>
                <a:ext cx="10219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Layer 5</a:t>
                </a:r>
              </a:p>
              <a:p>
                <a:pPr algn="ctr"/>
                <a:r>
                  <a:rPr lang="en-GB" sz="1100" dirty="0"/>
                  <a:t>4x4x128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5F83E6-4947-22D6-B20E-3FF626DA71D6}"/>
                  </a:ext>
                </a:extLst>
              </p:cNvPr>
              <p:cNvSpPr txBox="1"/>
              <p:nvPr/>
            </p:nvSpPr>
            <p:spPr>
              <a:xfrm>
                <a:off x="5559394" y="1048396"/>
                <a:ext cx="10219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Layer 6</a:t>
                </a:r>
              </a:p>
              <a:p>
                <a:pPr algn="ctr"/>
                <a:r>
                  <a:rPr lang="en-GB" sz="1100" dirty="0"/>
                  <a:t>1x1x64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40B7ED-B0E1-0161-3CE3-19E1ACE5AA99}"/>
                  </a:ext>
                </a:extLst>
              </p:cNvPr>
              <p:cNvSpPr txBox="1"/>
              <p:nvPr/>
            </p:nvSpPr>
            <p:spPr>
              <a:xfrm>
                <a:off x="6237292" y="1050996"/>
                <a:ext cx="10219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/>
                  <a:t>Layer 7</a:t>
                </a:r>
              </a:p>
              <a:p>
                <a:pPr algn="ctr"/>
                <a:r>
                  <a:rPr lang="en-GB" sz="1100" dirty="0"/>
                  <a:t>1x1x10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38FC557-6C23-F297-A16F-69E2A088DA39}"/>
                  </a:ext>
                </a:extLst>
              </p:cNvPr>
              <p:cNvCxnSpPr>
                <a:cxnSpLocks/>
                <a:stCxn id="53" idx="3"/>
                <a:endCxn id="54" idx="1"/>
              </p:cNvCxnSpPr>
              <p:nvPr/>
            </p:nvCxnSpPr>
            <p:spPr>
              <a:xfrm>
                <a:off x="2303930" y="1972236"/>
                <a:ext cx="539051" cy="52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ED9E04C-D086-D394-C7A4-68480E107F9E}"/>
                  </a:ext>
                </a:extLst>
              </p:cNvPr>
              <p:cNvCxnSpPr>
                <a:cxnSpLocks/>
                <a:stCxn id="54" idx="3"/>
                <a:endCxn id="75" idx="1"/>
              </p:cNvCxnSpPr>
              <p:nvPr/>
            </p:nvCxnSpPr>
            <p:spPr>
              <a:xfrm>
                <a:off x="2986416" y="1977527"/>
                <a:ext cx="542595" cy="3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A6DE31AA-14EF-42AE-AAED-C507C5BCB33A}"/>
                  </a:ext>
                </a:extLst>
              </p:cNvPr>
              <p:cNvCxnSpPr>
                <a:cxnSpLocks/>
                <a:stCxn id="76" idx="3"/>
                <a:endCxn id="56" idx="1"/>
              </p:cNvCxnSpPr>
              <p:nvPr/>
            </p:nvCxnSpPr>
            <p:spPr>
              <a:xfrm>
                <a:off x="3907026" y="1977885"/>
                <a:ext cx="566362" cy="17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C004A42-EA61-8FE0-32D0-13AF8F0F27E8}"/>
                  </a:ext>
                </a:extLst>
              </p:cNvPr>
              <p:cNvCxnSpPr>
                <a:cxnSpLocks/>
                <a:stCxn id="56" idx="3"/>
                <a:endCxn id="73" idx="1"/>
              </p:cNvCxnSpPr>
              <p:nvPr/>
            </p:nvCxnSpPr>
            <p:spPr>
              <a:xfrm flipV="1">
                <a:off x="4616823" y="1978242"/>
                <a:ext cx="539051" cy="14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92DE4BD-150F-130D-E40A-7E39F8BB5CB9}"/>
                  </a:ext>
                </a:extLst>
              </p:cNvPr>
              <p:cNvCxnSpPr>
                <a:cxnSpLocks/>
                <a:stCxn id="74" idx="3"/>
              </p:cNvCxnSpPr>
              <p:nvPr/>
            </p:nvCxnSpPr>
            <p:spPr>
              <a:xfrm>
                <a:off x="5478605" y="1978243"/>
                <a:ext cx="528595" cy="5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98F26AE-8199-2C8B-E852-A35916C22C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0635" y="1978775"/>
                <a:ext cx="535324" cy="23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F78B7C9-2D4C-727C-496F-AF7CA2F43BF0}"/>
                  </a:ext>
                </a:extLst>
              </p:cNvPr>
              <p:cNvSpPr/>
              <p:nvPr/>
            </p:nvSpPr>
            <p:spPr>
              <a:xfrm>
                <a:off x="5998665" y="1518087"/>
                <a:ext cx="143435" cy="91887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ADDC758-55FC-E24F-28DD-8A341E062C48}"/>
                  </a:ext>
                </a:extLst>
              </p:cNvPr>
              <p:cNvSpPr/>
              <p:nvPr/>
            </p:nvSpPr>
            <p:spPr>
              <a:xfrm>
                <a:off x="6676563" y="1512796"/>
                <a:ext cx="143435" cy="91887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B918A07-2E2B-EADA-4946-9E0F59B51B58}"/>
                </a:ext>
              </a:extLst>
            </p:cNvPr>
            <p:cNvCxnSpPr>
              <a:cxnSpLocks/>
              <a:stCxn id="72" idx="3"/>
              <a:endCxn id="5" idx="1"/>
            </p:cNvCxnSpPr>
            <p:nvPr/>
          </p:nvCxnSpPr>
          <p:spPr>
            <a:xfrm>
              <a:off x="9707734" y="2497272"/>
              <a:ext cx="510789" cy="62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073662-DA87-24DC-8A88-8586374A7ADF}"/>
              </a:ext>
            </a:extLst>
          </p:cNvPr>
          <p:cNvCxnSpPr>
            <a:cxnSpLocks/>
            <a:stCxn id="47" idx="3"/>
            <a:endCxn id="6" idx="1"/>
          </p:cNvCxnSpPr>
          <p:nvPr/>
        </p:nvCxnSpPr>
        <p:spPr>
          <a:xfrm flipV="1">
            <a:off x="9707734" y="4928143"/>
            <a:ext cx="5438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4FCD19-AE1F-473D-D577-9CDBE46D7FC5}"/>
              </a:ext>
            </a:extLst>
          </p:cNvPr>
          <p:cNvGrpSpPr/>
          <p:nvPr/>
        </p:nvGrpSpPr>
        <p:grpSpPr>
          <a:xfrm>
            <a:off x="4964629" y="6037368"/>
            <a:ext cx="3884004" cy="270528"/>
            <a:chOff x="4964629" y="6037368"/>
            <a:chExt cx="3884004" cy="27052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69EC860-0D48-AEC0-81C8-8A116FF25DCD}"/>
                </a:ext>
              </a:extLst>
            </p:cNvPr>
            <p:cNvGrpSpPr/>
            <p:nvPr/>
          </p:nvGrpSpPr>
          <p:grpSpPr>
            <a:xfrm>
              <a:off x="4964629" y="6037368"/>
              <a:ext cx="1011153" cy="261610"/>
              <a:chOff x="1857065" y="6160147"/>
              <a:chExt cx="1058017" cy="2737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DACCD79-C923-28B9-A84B-5B2263F285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7065" y="6228852"/>
                <a:ext cx="124135" cy="124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755085-0D3E-DB85-D752-8AB68CC1948B}"/>
                  </a:ext>
                </a:extLst>
              </p:cNvPr>
              <p:cNvSpPr txBox="1"/>
              <p:nvPr/>
            </p:nvSpPr>
            <p:spPr>
              <a:xfrm>
                <a:off x="1945340" y="6160147"/>
                <a:ext cx="969742" cy="27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Convolution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92AC36-8691-3277-0F33-5A741FFD1678}"/>
                </a:ext>
              </a:extLst>
            </p:cNvPr>
            <p:cNvGrpSpPr/>
            <p:nvPr/>
          </p:nvGrpSpPr>
          <p:grpSpPr>
            <a:xfrm>
              <a:off x="5914430" y="6041197"/>
              <a:ext cx="1051901" cy="250022"/>
              <a:chOff x="1857065" y="6160147"/>
              <a:chExt cx="1100654" cy="26161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2321F4-0B0F-EED4-519F-74BDF3EBCE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7065" y="6228852"/>
                <a:ext cx="124135" cy="1242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A77777-019A-5DA2-8940-FFFC9FF60069}"/>
                  </a:ext>
                </a:extLst>
              </p:cNvPr>
              <p:cNvSpPr txBox="1"/>
              <p:nvPr/>
            </p:nvSpPr>
            <p:spPr>
              <a:xfrm>
                <a:off x="1945340" y="6160147"/>
                <a:ext cx="10123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Max Pooling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F54C8C9-B86A-3C78-544D-569CE0877DE4}"/>
                </a:ext>
              </a:extLst>
            </p:cNvPr>
            <p:cNvGrpSpPr/>
            <p:nvPr/>
          </p:nvGrpSpPr>
          <p:grpSpPr>
            <a:xfrm>
              <a:off x="6912141" y="6048141"/>
              <a:ext cx="962128" cy="250022"/>
              <a:chOff x="1857065" y="6171421"/>
              <a:chExt cx="1006720" cy="26161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D09FA71-6110-FA35-1DBC-EF69C11A3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7065" y="6228852"/>
                <a:ext cx="124135" cy="1242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222424-5AD2-103F-1138-B136C4B2F42B}"/>
                  </a:ext>
                </a:extLst>
              </p:cNvPr>
              <p:cNvSpPr txBox="1"/>
              <p:nvPr/>
            </p:nvSpPr>
            <p:spPr>
              <a:xfrm>
                <a:off x="1966144" y="6171421"/>
                <a:ext cx="8976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Activation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7AAA887-9DC5-4BC7-E3DD-C18A20FB605D}"/>
                </a:ext>
              </a:extLst>
            </p:cNvPr>
            <p:cNvGrpSpPr/>
            <p:nvPr/>
          </p:nvGrpSpPr>
          <p:grpSpPr>
            <a:xfrm>
              <a:off x="7778644" y="6046286"/>
              <a:ext cx="1069989" cy="261610"/>
              <a:chOff x="1857065" y="6169478"/>
              <a:chExt cx="1119580" cy="2737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A02325-8D0C-9DB2-D99F-28C404BD63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7065" y="6228852"/>
                <a:ext cx="124135" cy="1242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34F440-C0F7-5948-A432-65D6432BD8CF}"/>
                  </a:ext>
                </a:extLst>
              </p:cNvPr>
              <p:cNvSpPr txBox="1"/>
              <p:nvPr/>
            </p:nvSpPr>
            <p:spPr>
              <a:xfrm>
                <a:off x="1954670" y="6169478"/>
                <a:ext cx="1021975" cy="27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Dense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153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0925-4807-53C9-AB9B-08BDB4F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4558"/>
            <a:ext cx="10287000" cy="764097"/>
          </a:xfrm>
        </p:spPr>
        <p:txBody>
          <a:bodyPr>
            <a:normAutofit/>
          </a:bodyPr>
          <a:lstStyle/>
          <a:p>
            <a:r>
              <a:rPr lang="en-GB" dirty="0"/>
              <a:t>Training: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9075-6A48-85CD-81F3-AE35204A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321" y="1365881"/>
            <a:ext cx="2012969" cy="1175851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b="1" dirty="0"/>
              <a:t>Loss functions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09E85-031B-555C-025C-4B3CA0F1B341}"/>
              </a:ext>
            </a:extLst>
          </p:cNvPr>
          <p:cNvSpPr txBox="1"/>
          <p:nvPr/>
        </p:nvSpPr>
        <p:spPr>
          <a:xfrm>
            <a:off x="4332915" y="1227195"/>
            <a:ext cx="24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Binary cross entropy for speed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5D823-9339-D8C1-E9FD-E7DA4C304813}"/>
              </a:ext>
            </a:extLst>
          </p:cNvPr>
          <p:cNvSpPr txBox="1"/>
          <p:nvPr/>
        </p:nvSpPr>
        <p:spPr>
          <a:xfrm>
            <a:off x="4332915" y="2349265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MSE for angle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DD241-6049-C0E3-6993-ABCE3BC9F2DC}"/>
              </a:ext>
            </a:extLst>
          </p:cNvPr>
          <p:cNvCxnSpPr>
            <a:cxnSpLocks/>
          </p:cNvCxnSpPr>
          <p:nvPr/>
        </p:nvCxnSpPr>
        <p:spPr>
          <a:xfrm flipV="1">
            <a:off x="3542077" y="1632570"/>
            <a:ext cx="679508" cy="349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4CE918-E4FF-D782-4BC8-A59F80DEFC38}"/>
              </a:ext>
            </a:extLst>
          </p:cNvPr>
          <p:cNvCxnSpPr>
            <a:cxnSpLocks/>
          </p:cNvCxnSpPr>
          <p:nvPr/>
        </p:nvCxnSpPr>
        <p:spPr>
          <a:xfrm>
            <a:off x="3542077" y="2121160"/>
            <a:ext cx="679508" cy="359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Picture 17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881D705D-9DAA-E8AB-9217-37B4990AF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t="30327" r="25310" b="20347"/>
          <a:stretch/>
        </p:blipFill>
        <p:spPr>
          <a:xfrm>
            <a:off x="732464" y="3209385"/>
            <a:ext cx="2403096" cy="34109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F5EE8F-3070-1DEB-C5F8-1A639C9B3EEF}"/>
              </a:ext>
            </a:extLst>
          </p:cNvPr>
          <p:cNvSpPr txBox="1"/>
          <p:nvPr/>
        </p:nvSpPr>
        <p:spPr>
          <a:xfrm>
            <a:off x="835054" y="2840053"/>
            <a:ext cx="257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Initially unstable: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EDE100-438B-529C-4FE6-61CF4BD32033}"/>
              </a:ext>
            </a:extLst>
          </p:cNvPr>
          <p:cNvGrpSpPr/>
          <p:nvPr/>
        </p:nvGrpSpPr>
        <p:grpSpPr>
          <a:xfrm>
            <a:off x="3407925" y="3429000"/>
            <a:ext cx="4075580" cy="1562300"/>
            <a:chOff x="3942826" y="3175829"/>
            <a:chExt cx="3703740" cy="15623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1FF86A-0E80-3510-CBEF-5A38F97B49C5}"/>
                </a:ext>
              </a:extLst>
            </p:cNvPr>
            <p:cNvSpPr txBox="1"/>
            <p:nvPr/>
          </p:nvSpPr>
          <p:spPr>
            <a:xfrm>
              <a:off x="3942826" y="3537800"/>
              <a:ext cx="37037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Lowered learning rate – but training became too slow.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Learning rate schedule.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Exponentially decaying learning rate: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BBB9A5-6EB0-D107-C22C-DA5017AB198A}"/>
                </a:ext>
              </a:extLst>
            </p:cNvPr>
            <p:cNvSpPr txBox="1"/>
            <p:nvPr/>
          </p:nvSpPr>
          <p:spPr>
            <a:xfrm>
              <a:off x="3942826" y="3175829"/>
              <a:ext cx="2994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To stabilise loss:</a:t>
              </a:r>
            </a:p>
            <a:p>
              <a:endParaRPr lang="en-GB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39713F-AF4F-C21B-A708-50B377677C9B}"/>
              </a:ext>
            </a:extLst>
          </p:cNvPr>
          <p:cNvGrpSpPr>
            <a:grpSpLocks noChangeAspect="1"/>
          </p:cNvGrpSpPr>
          <p:nvPr/>
        </p:nvGrpSpPr>
        <p:grpSpPr>
          <a:xfrm>
            <a:off x="7762264" y="3209385"/>
            <a:ext cx="3477236" cy="3334072"/>
            <a:chOff x="6009413" y="2586751"/>
            <a:chExt cx="6664605" cy="6390211"/>
          </a:xfrm>
        </p:grpSpPr>
        <p:pic>
          <p:nvPicPr>
            <p:cNvPr id="24" name="Picture 23" descr="A screenshot of a graph&#10;&#10;Description automatically generated with low confidence">
              <a:extLst>
                <a:ext uri="{FF2B5EF4-FFF2-40B4-BE49-F238E27FC236}">
                  <a16:creationId xmlns:a16="http://schemas.microsoft.com/office/drawing/2014/main" id="{799A4789-B449-20B0-7106-ECB9BF78D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83" t="6850" b="48624"/>
            <a:stretch/>
          </p:blipFill>
          <p:spPr>
            <a:xfrm>
              <a:off x="6009413" y="2586752"/>
              <a:ext cx="6664605" cy="639021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7491DB-23CF-CE8D-029D-CAE1934A2146}"/>
                </a:ext>
              </a:extLst>
            </p:cNvPr>
            <p:cNvSpPr/>
            <p:nvPr/>
          </p:nvSpPr>
          <p:spPr>
            <a:xfrm>
              <a:off x="8550304" y="2586751"/>
              <a:ext cx="333637" cy="47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A9E3A3-7201-F2B1-66BF-27883CDA4BB6}"/>
              </a:ext>
            </a:extLst>
          </p:cNvPr>
          <p:cNvSpPr txBox="1"/>
          <p:nvPr/>
        </p:nvSpPr>
        <p:spPr>
          <a:xfrm>
            <a:off x="7856290" y="2840053"/>
            <a:ext cx="257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Stable: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560EF5-6540-E53C-2F1A-17DA5F632934}"/>
              </a:ext>
            </a:extLst>
          </p:cNvPr>
          <p:cNvSpPr txBox="1"/>
          <p:nvPr/>
        </p:nvSpPr>
        <p:spPr>
          <a:xfrm>
            <a:off x="8149583" y="1367824"/>
            <a:ext cx="205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Optimiser</a:t>
            </a:r>
            <a:r>
              <a:rPr lang="en-GB" dirty="0"/>
              <a:t>: Adam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C373A-3F85-39EA-25F3-35CCAE001541}"/>
              </a:ext>
            </a:extLst>
          </p:cNvPr>
          <p:cNvSpPr txBox="1"/>
          <p:nvPr/>
        </p:nvSpPr>
        <p:spPr>
          <a:xfrm>
            <a:off x="8149583" y="1729795"/>
            <a:ext cx="205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size</a:t>
            </a:r>
            <a:r>
              <a:rPr lang="en-GB" dirty="0"/>
              <a:t>: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A41BA-0890-6C68-B9CD-F477F458931B}"/>
              </a:ext>
            </a:extLst>
          </p:cNvPr>
          <p:cNvSpPr txBox="1"/>
          <p:nvPr/>
        </p:nvSpPr>
        <p:spPr>
          <a:xfrm>
            <a:off x="8149583" y="2091766"/>
            <a:ext cx="205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Epochs</a:t>
            </a:r>
            <a:r>
              <a:rPr lang="en-GB" dirty="0"/>
              <a:t>: 200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915E1D-030E-75F0-1A03-C8DECABF5B3A}"/>
                  </a:ext>
                </a:extLst>
              </p:cNvPr>
              <p:cNvSpPr txBox="1"/>
              <p:nvPr/>
            </p:nvSpPr>
            <p:spPr>
              <a:xfrm>
                <a:off x="3686684" y="5225430"/>
                <a:ext cx="4075580" cy="882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LR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epoch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=0.001∗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0.0001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0.001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epoch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915E1D-030E-75F0-1A03-C8DECABF5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684" y="5225430"/>
                <a:ext cx="4075580" cy="882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5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5BFB-9371-4EB3-5137-347F2A590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278897"/>
            <a:ext cx="10287000" cy="5579103"/>
          </a:xfrm>
        </p:spPr>
        <p:txBody>
          <a:bodyPr>
            <a:normAutofit/>
          </a:bodyPr>
          <a:lstStyle/>
          <a:p>
            <a:r>
              <a:rPr lang="en-GB" dirty="0"/>
              <a:t>Speed=0 (12.5%), Speed=1 (87.5%).</a:t>
            </a:r>
          </a:p>
          <a:p>
            <a:r>
              <a:rPr lang="en-GB" dirty="0"/>
              <a:t>Initially model always predicts Speed=1.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Class weighting: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Misclassifying a minority class sample will result in a higher loss compared to misclassifying a majority class sample.</a:t>
            </a:r>
          </a:p>
          <a:p>
            <a:r>
              <a:rPr lang="en-GB" dirty="0"/>
              <a:t>Makes the model more sensitive to the minority class.</a:t>
            </a:r>
          </a:p>
          <a:p>
            <a:r>
              <a:rPr lang="en-GB" dirty="0"/>
              <a:t>Used evaluation metrics to tune weights.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9C9B1-5BDF-5376-1847-613B6B75E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172428"/>
            <a:ext cx="10287000" cy="1147762"/>
          </a:xfrm>
        </p:spPr>
        <p:txBody>
          <a:bodyPr/>
          <a:lstStyle/>
          <a:p>
            <a:r>
              <a:rPr lang="en-GB" dirty="0"/>
              <a:t>imbalanced data: Class weighting</a:t>
            </a:r>
          </a:p>
        </p:txBody>
      </p:sp>
      <p:pic>
        <p:nvPicPr>
          <p:cNvPr id="6" name="Picture 5" descr="A statue of a person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34B2B266-E77E-EF8D-B3B3-0F70193BA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54" y="2748443"/>
            <a:ext cx="1814819" cy="1361114"/>
          </a:xfrm>
          <a:prstGeom prst="rect">
            <a:avLst/>
          </a:prstGeom>
        </p:spPr>
      </p:pic>
      <p:pic>
        <p:nvPicPr>
          <p:cNvPr id="10" name="Picture 9" descr="A picture containing floor, building, composite material, line&#10;&#10;Description automatically generated">
            <a:extLst>
              <a:ext uri="{FF2B5EF4-FFF2-40B4-BE49-F238E27FC236}">
                <a16:creationId xmlns:a16="http://schemas.microsoft.com/office/drawing/2014/main" id="{A2C9AD45-E798-632D-6C2D-1F2B7AC8E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24" y="2748443"/>
            <a:ext cx="1814819" cy="1361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68DED0-8C7E-E494-253F-DA9E89AD7E02}"/>
              </a:ext>
            </a:extLst>
          </p:cNvPr>
          <p:cNvSpPr txBox="1"/>
          <p:nvPr/>
        </p:nvSpPr>
        <p:spPr>
          <a:xfrm>
            <a:off x="5942109" y="3244334"/>
            <a:ext cx="134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Weight=7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55254-6530-CF54-A6FE-47ED2AA717AC}"/>
              </a:ext>
            </a:extLst>
          </p:cNvPr>
          <p:cNvSpPr txBox="1"/>
          <p:nvPr/>
        </p:nvSpPr>
        <p:spPr>
          <a:xfrm>
            <a:off x="10144597" y="3244334"/>
            <a:ext cx="134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Weight=1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842996-1FF6-7D66-939C-55F54072A0D1}"/>
              </a:ext>
            </a:extLst>
          </p:cNvPr>
          <p:cNvCxnSpPr>
            <a:endCxn id="11" idx="1"/>
          </p:cNvCxnSpPr>
          <p:nvPr/>
        </p:nvCxnSpPr>
        <p:spPr>
          <a:xfrm>
            <a:off x="5527205" y="3429000"/>
            <a:ext cx="4149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A20368-4BB0-D58F-9A36-4B7AB9988987}"/>
              </a:ext>
            </a:extLst>
          </p:cNvPr>
          <p:cNvCxnSpPr/>
          <p:nvPr/>
        </p:nvCxnSpPr>
        <p:spPr>
          <a:xfrm>
            <a:off x="9729693" y="3429000"/>
            <a:ext cx="4149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8E4C23-AA9D-B087-F217-DA0F40800071}"/>
              </a:ext>
            </a:extLst>
          </p:cNvPr>
          <p:cNvSpPr txBox="1"/>
          <p:nvPr/>
        </p:nvSpPr>
        <p:spPr>
          <a:xfrm>
            <a:off x="4026523" y="2465620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Speed=0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73F3E-8BEF-EDB6-83C8-B718A99FDD4C}"/>
              </a:ext>
            </a:extLst>
          </p:cNvPr>
          <p:cNvSpPr txBox="1"/>
          <p:nvPr/>
        </p:nvSpPr>
        <p:spPr>
          <a:xfrm>
            <a:off x="8191593" y="2474204"/>
            <a:ext cx="10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Speed=1</a:t>
            </a:r>
          </a:p>
        </p:txBody>
      </p:sp>
    </p:spTree>
    <p:extLst>
      <p:ext uri="{BB962C8B-B14F-4D97-AF65-F5344CB8AC3E}">
        <p14:creationId xmlns:p14="http://schemas.microsoft.com/office/powerpoint/2010/main" val="18489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65AD-5F24-E35F-3BD9-FB6E8A4A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0707"/>
            <a:ext cx="10287000" cy="1147762"/>
          </a:xfrm>
        </p:spPr>
        <p:txBody>
          <a:bodyPr/>
          <a:lstStyle/>
          <a:p>
            <a:r>
              <a:rPr lang="en-GB" dirty="0"/>
              <a:t>Overfitting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66282B-58AA-411F-ED34-81929D27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463" y="1931118"/>
            <a:ext cx="6450535" cy="31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3EA351-5991-BD7E-26F2-C8BAF2E94D13}"/>
              </a:ext>
            </a:extLst>
          </p:cNvPr>
          <p:cNvSpPr txBox="1"/>
          <p:nvPr/>
        </p:nvSpPr>
        <p:spPr>
          <a:xfrm>
            <a:off x="535779" y="2863787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Separate speed and angle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Speed model is significantly overfitting</a:t>
            </a:r>
          </a:p>
        </p:txBody>
      </p:sp>
    </p:spTree>
    <p:extLst>
      <p:ext uri="{BB962C8B-B14F-4D97-AF65-F5344CB8AC3E}">
        <p14:creationId xmlns:p14="http://schemas.microsoft.com/office/powerpoint/2010/main" val="1623394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9315-65DC-AE48-0E46-F9535FCD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57" y="66261"/>
            <a:ext cx="10287000" cy="1147762"/>
          </a:xfrm>
        </p:spPr>
        <p:txBody>
          <a:bodyPr/>
          <a:lstStyle/>
          <a:p>
            <a:r>
              <a:rPr lang="en-GB" dirty="0"/>
              <a:t>Regularization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F0C4-6179-13C6-789D-C1EA36983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09" y="1533631"/>
            <a:ext cx="4355841" cy="5184397"/>
          </a:xfrm>
        </p:spPr>
        <p:txBody>
          <a:bodyPr>
            <a:normAutofit/>
          </a:bodyPr>
          <a:lstStyle/>
          <a:p>
            <a:r>
              <a:rPr lang="en-GB" dirty="0"/>
              <a:t>Apply regularization to each layer.</a:t>
            </a:r>
          </a:p>
          <a:p>
            <a:r>
              <a:rPr lang="en-GB" dirty="0"/>
              <a:t>Combination of dropout (rate=0.5) and L2 regularization.</a:t>
            </a:r>
          </a:p>
          <a:p>
            <a:r>
              <a:rPr lang="en-GB" dirty="0"/>
              <a:t>Heavier L2 regularization applied to dense layers in speed branch.</a:t>
            </a:r>
          </a:p>
          <a:p>
            <a:r>
              <a:rPr lang="en-GB" dirty="0"/>
              <a:t>Hyperparameter tuning.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Effects:</a:t>
            </a:r>
          </a:p>
          <a:p>
            <a:r>
              <a:rPr lang="en-GB" dirty="0"/>
              <a:t>Forces more general model.</a:t>
            </a:r>
          </a:p>
          <a:p>
            <a:r>
              <a:rPr lang="en-GB" dirty="0"/>
              <a:t>Brings validation loss closer to training loss.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54A6F52-B59C-159F-3542-18BABF9DE6D1}"/>
              </a:ext>
            </a:extLst>
          </p:cNvPr>
          <p:cNvGrpSpPr/>
          <p:nvPr/>
        </p:nvGrpSpPr>
        <p:grpSpPr>
          <a:xfrm>
            <a:off x="4794350" y="2332810"/>
            <a:ext cx="7346112" cy="2418144"/>
            <a:chOff x="4757161" y="2014028"/>
            <a:chExt cx="7346112" cy="24181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820E15-4B4F-E29F-954E-651205EA02D4}"/>
                </a:ext>
              </a:extLst>
            </p:cNvPr>
            <p:cNvGrpSpPr/>
            <p:nvPr/>
          </p:nvGrpSpPr>
          <p:grpSpPr>
            <a:xfrm>
              <a:off x="4757161" y="2014028"/>
              <a:ext cx="7346112" cy="2111801"/>
              <a:chOff x="4731994" y="1173692"/>
              <a:chExt cx="7346112" cy="211180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AF535A-BC66-B160-8DC9-38BB438CF3A1}"/>
                  </a:ext>
                </a:extLst>
              </p:cNvPr>
              <p:cNvSpPr txBox="1"/>
              <p:nvPr/>
            </p:nvSpPr>
            <p:spPr>
              <a:xfrm>
                <a:off x="10218523" y="2348624"/>
                <a:ext cx="1859583" cy="30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Speed output (1,)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8A7F425-3E51-566F-6B5D-76ABA215E520}"/>
                  </a:ext>
                </a:extLst>
              </p:cNvPr>
              <p:cNvGrpSpPr/>
              <p:nvPr/>
            </p:nvGrpSpPr>
            <p:grpSpPr>
              <a:xfrm>
                <a:off x="4731994" y="1173692"/>
                <a:ext cx="5395553" cy="2111801"/>
                <a:chOff x="1613647" y="587312"/>
                <a:chExt cx="5645621" cy="22096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DD665F4-A099-26CA-BF63-E4A605113116}"/>
                    </a:ext>
                  </a:extLst>
                </p:cNvPr>
                <p:cNvSpPr/>
                <p:nvPr/>
              </p:nvSpPr>
              <p:spPr>
                <a:xfrm>
                  <a:off x="1981200" y="1147483"/>
                  <a:ext cx="143435" cy="1649506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869159C-DD99-4C44-FB5C-9DEEE475774E}"/>
                    </a:ext>
                  </a:extLst>
                </p:cNvPr>
                <p:cNvSpPr/>
                <p:nvPr/>
              </p:nvSpPr>
              <p:spPr>
                <a:xfrm>
                  <a:off x="2160495" y="1147483"/>
                  <a:ext cx="143435" cy="1649506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B9DE1E9-474F-1328-AC3C-43591A6A78BC}"/>
                    </a:ext>
                  </a:extLst>
                </p:cNvPr>
                <p:cNvSpPr/>
                <p:nvPr/>
              </p:nvSpPr>
              <p:spPr>
                <a:xfrm>
                  <a:off x="2842981" y="1518087"/>
                  <a:ext cx="143435" cy="91887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3D54DC5-3387-06F4-6169-B8EB3D18ABA3}"/>
                    </a:ext>
                  </a:extLst>
                </p:cNvPr>
                <p:cNvGrpSpPr/>
                <p:nvPr/>
              </p:nvGrpSpPr>
              <p:grpSpPr>
                <a:xfrm>
                  <a:off x="3529011" y="1567686"/>
                  <a:ext cx="378015" cy="820396"/>
                  <a:chOff x="3280335" y="1512795"/>
                  <a:chExt cx="322731" cy="918880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33EB1819-53EC-FEB2-EFE5-FC1EE988DC26}"/>
                      </a:ext>
                    </a:extLst>
                  </p:cNvPr>
                  <p:cNvSpPr/>
                  <p:nvPr/>
                </p:nvSpPr>
                <p:spPr>
                  <a:xfrm>
                    <a:off x="3280335" y="1512795"/>
                    <a:ext cx="143435" cy="918879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0B28FED4-5264-EC56-095A-8AEA55332EB7}"/>
                      </a:ext>
                    </a:extLst>
                  </p:cNvPr>
                  <p:cNvSpPr/>
                  <p:nvPr/>
                </p:nvSpPr>
                <p:spPr>
                  <a:xfrm>
                    <a:off x="3459631" y="1512796"/>
                    <a:ext cx="143435" cy="918879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9632E73B-4F3A-FBAA-EA9C-D2108F8F0BF3}"/>
                    </a:ext>
                  </a:extLst>
                </p:cNvPr>
                <p:cNvSpPr/>
                <p:nvPr/>
              </p:nvSpPr>
              <p:spPr>
                <a:xfrm>
                  <a:off x="4473388" y="1723052"/>
                  <a:ext cx="143435" cy="51322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B8D0F2F0-1162-6827-EBDA-F9AA0D0FE13A}"/>
                    </a:ext>
                  </a:extLst>
                </p:cNvPr>
                <p:cNvGrpSpPr/>
                <p:nvPr/>
              </p:nvGrpSpPr>
              <p:grpSpPr>
                <a:xfrm>
                  <a:off x="5155874" y="1739276"/>
                  <a:ext cx="322731" cy="477932"/>
                  <a:chOff x="4488707" y="1703981"/>
                  <a:chExt cx="322731" cy="513229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5EE8055E-D215-F685-C16D-826EFFA54ADE}"/>
                      </a:ext>
                    </a:extLst>
                  </p:cNvPr>
                  <p:cNvSpPr/>
                  <p:nvPr/>
                </p:nvSpPr>
                <p:spPr>
                  <a:xfrm>
                    <a:off x="4488707" y="1703981"/>
                    <a:ext cx="143435" cy="513228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77F5F34F-A9FF-0C5B-2D86-263723746D50}"/>
                      </a:ext>
                    </a:extLst>
                  </p:cNvPr>
                  <p:cNvSpPr/>
                  <p:nvPr/>
                </p:nvSpPr>
                <p:spPr>
                  <a:xfrm>
                    <a:off x="4668003" y="1703982"/>
                    <a:ext cx="143435" cy="513228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F05AB56-D8AF-571B-0F75-25B2BEC4E654}"/>
                    </a:ext>
                  </a:extLst>
                </p:cNvPr>
                <p:cNvSpPr txBox="1"/>
                <p:nvPr/>
              </p:nvSpPr>
              <p:spPr>
                <a:xfrm>
                  <a:off x="1613647" y="587312"/>
                  <a:ext cx="102197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/>
                    <a:t>Layer 1</a:t>
                  </a:r>
                </a:p>
                <a:p>
                  <a:pPr algn="ctr"/>
                  <a:r>
                    <a:rPr lang="en-GB" sz="1100" dirty="0"/>
                    <a:t>30x30x32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F950501-45B5-47C4-472C-43DCC06F78E2}"/>
                    </a:ext>
                  </a:extLst>
                </p:cNvPr>
                <p:cNvSpPr txBox="1"/>
                <p:nvPr/>
              </p:nvSpPr>
              <p:spPr>
                <a:xfrm>
                  <a:off x="2387214" y="1017403"/>
                  <a:ext cx="102197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/>
                    <a:t>Layer 2</a:t>
                  </a:r>
                </a:p>
                <a:p>
                  <a:pPr algn="ctr"/>
                  <a:r>
                    <a:rPr lang="en-GB" sz="1100" dirty="0"/>
                    <a:t>15x15x32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1DCE9FF-E678-6A97-0E96-F53171EF9256}"/>
                    </a:ext>
                  </a:extLst>
                </p:cNvPr>
                <p:cNvSpPr txBox="1"/>
                <p:nvPr/>
              </p:nvSpPr>
              <p:spPr>
                <a:xfrm>
                  <a:off x="3229895" y="1070564"/>
                  <a:ext cx="102197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/>
                    <a:t>Layer 3</a:t>
                  </a:r>
                </a:p>
                <a:p>
                  <a:pPr algn="ctr"/>
                  <a:r>
                    <a:rPr lang="en-GB" sz="1100" dirty="0"/>
                    <a:t>13x13x64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DAEC44-9645-6CA1-138D-73A168A47615}"/>
                    </a:ext>
                  </a:extLst>
                </p:cNvPr>
                <p:cNvSpPr txBox="1"/>
                <p:nvPr/>
              </p:nvSpPr>
              <p:spPr>
                <a:xfrm>
                  <a:off x="4031910" y="1241183"/>
                  <a:ext cx="102197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/>
                    <a:t>Layer 4</a:t>
                  </a:r>
                </a:p>
                <a:p>
                  <a:pPr algn="ctr"/>
                  <a:r>
                    <a:rPr lang="en-GB" sz="1100" dirty="0"/>
                    <a:t>6x6x64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1C5F77C-A127-AC5D-A048-98E87DD0FDFD}"/>
                    </a:ext>
                  </a:extLst>
                </p:cNvPr>
                <p:cNvSpPr txBox="1"/>
                <p:nvPr/>
              </p:nvSpPr>
              <p:spPr>
                <a:xfrm>
                  <a:off x="4810832" y="1286007"/>
                  <a:ext cx="102197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/>
                    <a:t>Layer 5</a:t>
                  </a:r>
                </a:p>
                <a:p>
                  <a:pPr algn="ctr"/>
                  <a:r>
                    <a:rPr lang="en-GB" sz="1100" dirty="0"/>
                    <a:t>4x4x128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75F400A-7402-7F69-10EF-F3A79CAF2131}"/>
                    </a:ext>
                  </a:extLst>
                </p:cNvPr>
                <p:cNvSpPr txBox="1"/>
                <p:nvPr/>
              </p:nvSpPr>
              <p:spPr>
                <a:xfrm>
                  <a:off x="5559394" y="1048396"/>
                  <a:ext cx="102197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/>
                    <a:t>Layer 6</a:t>
                  </a:r>
                </a:p>
                <a:p>
                  <a:pPr algn="ctr"/>
                  <a:r>
                    <a:rPr lang="en-GB" sz="1100" dirty="0"/>
                    <a:t>1x1x64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F90287E-5434-D9C7-7090-32F54DC3581D}"/>
                    </a:ext>
                  </a:extLst>
                </p:cNvPr>
                <p:cNvSpPr txBox="1"/>
                <p:nvPr/>
              </p:nvSpPr>
              <p:spPr>
                <a:xfrm>
                  <a:off x="6237292" y="1050996"/>
                  <a:ext cx="102197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/>
                    <a:t>Layer 7</a:t>
                  </a:r>
                </a:p>
                <a:p>
                  <a:pPr algn="ctr"/>
                  <a:r>
                    <a:rPr lang="en-GB" sz="1100" dirty="0"/>
                    <a:t>1x1x10</a:t>
                  </a: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197A5D47-3CBE-48D4-BFFA-E180623CE3FE}"/>
                    </a:ext>
                  </a:extLst>
                </p:cNvPr>
                <p:cNvCxnSpPr>
                  <a:cxnSpLocks/>
                  <a:stCxn id="35" idx="3"/>
                  <a:endCxn id="36" idx="1"/>
                </p:cNvCxnSpPr>
                <p:nvPr/>
              </p:nvCxnSpPr>
              <p:spPr>
                <a:xfrm>
                  <a:off x="2303930" y="1972236"/>
                  <a:ext cx="539051" cy="529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DA3256CB-2BA3-D4B9-849C-E41E8A5D4C93}"/>
                    </a:ext>
                  </a:extLst>
                </p:cNvPr>
                <p:cNvCxnSpPr>
                  <a:cxnSpLocks/>
                  <a:stCxn id="36" idx="3"/>
                  <a:endCxn id="57" idx="1"/>
                </p:cNvCxnSpPr>
                <p:nvPr/>
              </p:nvCxnSpPr>
              <p:spPr>
                <a:xfrm>
                  <a:off x="2986416" y="1977527"/>
                  <a:ext cx="542595" cy="3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E283FF18-8ADC-D4F6-95A5-1FA5F9463CEC}"/>
                    </a:ext>
                  </a:extLst>
                </p:cNvPr>
                <p:cNvCxnSpPr>
                  <a:cxnSpLocks/>
                  <a:stCxn id="58" idx="3"/>
                  <a:endCxn id="38" idx="1"/>
                </p:cNvCxnSpPr>
                <p:nvPr/>
              </p:nvCxnSpPr>
              <p:spPr>
                <a:xfrm>
                  <a:off x="3907026" y="1977885"/>
                  <a:ext cx="566362" cy="17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16E69A2B-59DC-2816-84E1-E821089A5346}"/>
                    </a:ext>
                  </a:extLst>
                </p:cNvPr>
                <p:cNvCxnSpPr>
                  <a:cxnSpLocks/>
                  <a:stCxn id="38" idx="3"/>
                  <a:endCxn id="55" idx="1"/>
                </p:cNvCxnSpPr>
                <p:nvPr/>
              </p:nvCxnSpPr>
              <p:spPr>
                <a:xfrm flipV="1">
                  <a:off x="4616823" y="1978242"/>
                  <a:ext cx="539051" cy="142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22CCD67D-CA14-3508-6BA3-8512B6CBE91C}"/>
                    </a:ext>
                  </a:extLst>
                </p:cNvPr>
                <p:cNvCxnSpPr>
                  <a:cxnSpLocks/>
                  <a:stCxn id="56" idx="3"/>
                </p:cNvCxnSpPr>
                <p:nvPr/>
              </p:nvCxnSpPr>
              <p:spPr>
                <a:xfrm>
                  <a:off x="5478605" y="1978243"/>
                  <a:ext cx="528595" cy="53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78555139-741E-B211-BBC9-9CFDD602F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0635" y="1978775"/>
                  <a:ext cx="535324" cy="23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5A1EE3-B2AF-37DF-10E3-D902B00E6458}"/>
                    </a:ext>
                  </a:extLst>
                </p:cNvPr>
                <p:cNvSpPr/>
                <p:nvPr/>
              </p:nvSpPr>
              <p:spPr>
                <a:xfrm>
                  <a:off x="5998665" y="1518087"/>
                  <a:ext cx="143435" cy="9188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C9F7A47-A3C9-0295-383C-D0B394F2EABD}"/>
                    </a:ext>
                  </a:extLst>
                </p:cNvPr>
                <p:cNvSpPr/>
                <p:nvPr/>
              </p:nvSpPr>
              <p:spPr>
                <a:xfrm>
                  <a:off x="6676563" y="1512796"/>
                  <a:ext cx="143435" cy="9188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7B1C30A-FCE0-B007-9CAC-9C2CE0A0F30C}"/>
                  </a:ext>
                </a:extLst>
              </p:cNvPr>
              <p:cNvCxnSpPr>
                <a:cxnSpLocks/>
                <a:stCxn id="54" idx="3"/>
                <a:endCxn id="31" idx="1"/>
              </p:cNvCxnSpPr>
              <p:nvPr/>
            </p:nvCxnSpPr>
            <p:spPr>
              <a:xfrm>
                <a:off x="9707734" y="2497272"/>
                <a:ext cx="510789" cy="6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2261233-39FD-5F57-51D1-9A34C45E4C77}"/>
                </a:ext>
              </a:extLst>
            </p:cNvPr>
            <p:cNvSpPr txBox="1"/>
            <p:nvPr/>
          </p:nvSpPr>
          <p:spPr>
            <a:xfrm>
              <a:off x="4757161" y="4155173"/>
              <a:ext cx="976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/>
                <a:t>L2 = 0.01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0A61F7-CBD4-4ADB-760E-28F6D6A6C3E4}"/>
                </a:ext>
              </a:extLst>
            </p:cNvPr>
            <p:cNvSpPr txBox="1"/>
            <p:nvPr/>
          </p:nvSpPr>
          <p:spPr>
            <a:xfrm>
              <a:off x="6277735" y="3750176"/>
              <a:ext cx="976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/>
                <a:t>L2 = 0.01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149641-2A9A-5596-50C6-D670ADBD960A}"/>
                </a:ext>
              </a:extLst>
            </p:cNvPr>
            <p:cNvSpPr txBox="1"/>
            <p:nvPr/>
          </p:nvSpPr>
          <p:spPr>
            <a:xfrm>
              <a:off x="7780469" y="3596533"/>
              <a:ext cx="976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/>
                <a:t>L2 = 0.01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D3CB4A-DA19-EDA9-6812-E7664B12344A}"/>
                </a:ext>
              </a:extLst>
            </p:cNvPr>
            <p:cNvSpPr txBox="1"/>
            <p:nvPr/>
          </p:nvSpPr>
          <p:spPr>
            <a:xfrm>
              <a:off x="8536805" y="3776696"/>
              <a:ext cx="976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/>
                <a:t>L2 = 0.7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06D87A-4EA0-AED1-8DF3-62F7D6376E44}"/>
                </a:ext>
              </a:extLst>
            </p:cNvPr>
            <p:cNvSpPr txBox="1"/>
            <p:nvPr/>
          </p:nvSpPr>
          <p:spPr>
            <a:xfrm>
              <a:off x="9196512" y="3779125"/>
              <a:ext cx="976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/>
                <a:t>L2 = 0.7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5105662-CD00-1533-93DE-1CE7FA8FD3A7}"/>
              </a:ext>
            </a:extLst>
          </p:cNvPr>
          <p:cNvGrpSpPr/>
          <p:nvPr/>
        </p:nvGrpSpPr>
        <p:grpSpPr>
          <a:xfrm>
            <a:off x="5711644" y="4898306"/>
            <a:ext cx="3884004" cy="270528"/>
            <a:chOff x="4964629" y="6037368"/>
            <a:chExt cx="3884004" cy="27052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715D1DA-E0B2-9F2E-D51C-67F456D70E4E}"/>
                </a:ext>
              </a:extLst>
            </p:cNvPr>
            <p:cNvGrpSpPr/>
            <p:nvPr/>
          </p:nvGrpSpPr>
          <p:grpSpPr>
            <a:xfrm>
              <a:off x="4964629" y="6037368"/>
              <a:ext cx="1011153" cy="261610"/>
              <a:chOff x="1857065" y="6160147"/>
              <a:chExt cx="1058017" cy="273735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D88BB9A-7CCA-AB92-6A61-A7999C5439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7065" y="6228852"/>
                <a:ext cx="124135" cy="1242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3CD9659-0283-5E58-8922-BD273150CD33}"/>
                  </a:ext>
                </a:extLst>
              </p:cNvPr>
              <p:cNvSpPr txBox="1"/>
              <p:nvPr/>
            </p:nvSpPr>
            <p:spPr>
              <a:xfrm>
                <a:off x="1945340" y="6160147"/>
                <a:ext cx="969742" cy="27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Convolution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125DA43-7957-044F-D7B1-FDC1905CAEC3}"/>
                </a:ext>
              </a:extLst>
            </p:cNvPr>
            <p:cNvGrpSpPr/>
            <p:nvPr/>
          </p:nvGrpSpPr>
          <p:grpSpPr>
            <a:xfrm>
              <a:off x="5914430" y="6041201"/>
              <a:ext cx="1051902" cy="250022"/>
              <a:chOff x="1857065" y="6160151"/>
              <a:chExt cx="1100655" cy="26161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6C0D8AD-9278-2F2B-B519-65EE986360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7065" y="6228852"/>
                <a:ext cx="124135" cy="1242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050E0C7-AD65-9BE2-4A1F-E390121F7BEF}"/>
                  </a:ext>
                </a:extLst>
              </p:cNvPr>
              <p:cNvSpPr txBox="1"/>
              <p:nvPr/>
            </p:nvSpPr>
            <p:spPr>
              <a:xfrm>
                <a:off x="1945341" y="6160151"/>
                <a:ext cx="10123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Max Pooling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F6E0A82-EEB8-930A-E1BF-F902E648FC28}"/>
                </a:ext>
              </a:extLst>
            </p:cNvPr>
            <p:cNvGrpSpPr/>
            <p:nvPr/>
          </p:nvGrpSpPr>
          <p:grpSpPr>
            <a:xfrm>
              <a:off x="6912141" y="6048141"/>
              <a:ext cx="962128" cy="250022"/>
              <a:chOff x="1857065" y="6171421"/>
              <a:chExt cx="1006720" cy="26161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89397E8-0D96-480C-C2C9-2DBC5E59EC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7065" y="6228852"/>
                <a:ext cx="124135" cy="1242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57EC13-A2FC-55C4-C3DF-D1BD17C7FE2B}"/>
                  </a:ext>
                </a:extLst>
              </p:cNvPr>
              <p:cNvSpPr txBox="1"/>
              <p:nvPr/>
            </p:nvSpPr>
            <p:spPr>
              <a:xfrm>
                <a:off x="1966144" y="6171421"/>
                <a:ext cx="8976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Activation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A6776B6-6472-AA81-3EFD-255A97D407CF}"/>
                </a:ext>
              </a:extLst>
            </p:cNvPr>
            <p:cNvGrpSpPr/>
            <p:nvPr/>
          </p:nvGrpSpPr>
          <p:grpSpPr>
            <a:xfrm>
              <a:off x="7778644" y="6046286"/>
              <a:ext cx="1069989" cy="261610"/>
              <a:chOff x="1857065" y="6169478"/>
              <a:chExt cx="1119580" cy="27373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D6C3F3-AC37-921F-35BE-504F7EF156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7065" y="6228852"/>
                <a:ext cx="124135" cy="1242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00ED3E8-FE4F-FD80-91FE-34BAB0BD8502}"/>
                  </a:ext>
                </a:extLst>
              </p:cNvPr>
              <p:cNvSpPr txBox="1"/>
              <p:nvPr/>
            </p:nvSpPr>
            <p:spPr>
              <a:xfrm>
                <a:off x="1954670" y="6169478"/>
                <a:ext cx="1021975" cy="273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Dense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2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2F5B-00E7-CABC-DB2E-BEF126231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9CED7-F562-A5C8-C7DB-851A275F9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 a deep learning model for a self-driving car.</a:t>
            </a:r>
          </a:p>
          <a:p>
            <a:r>
              <a:rPr lang="en-IN" dirty="0"/>
              <a:t>The project was divided into two phases to test the performance of the model: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Kaggle competition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Live testing    </a:t>
            </a:r>
          </a:p>
          <a:p>
            <a:r>
              <a:rPr lang="en-IN" dirty="0"/>
              <a:t>In the first half, dataset provided in the Kaggle competition was used for training. </a:t>
            </a:r>
          </a:p>
          <a:p>
            <a:r>
              <a:rPr lang="en-IN" dirty="0"/>
              <a:t>The performance of the model was judged on the basis of it’s performance on the test set.</a:t>
            </a:r>
          </a:p>
          <a:p>
            <a:r>
              <a:rPr lang="en-IN" dirty="0"/>
              <a:t>Part of the test was hidden to make ensure that the models were being judged on their performance on unseen data.</a:t>
            </a:r>
          </a:p>
        </p:txBody>
      </p:sp>
    </p:spTree>
    <p:extLst>
      <p:ext uri="{BB962C8B-B14F-4D97-AF65-F5344CB8AC3E}">
        <p14:creationId xmlns:p14="http://schemas.microsoft.com/office/powerpoint/2010/main" val="139248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1AFF-F3C9-7740-8BC9-6A4DECF3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400"/>
              <a:t>Evaluation</a:t>
            </a:r>
            <a:br>
              <a:rPr lang="en-US" sz="2400"/>
            </a:br>
            <a:endParaRPr lang="en-US" sz="2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E414E3-25C4-6B87-6F36-EB091CE3AAB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875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E08B-6348-6E42-AD0F-7B5BA54C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12042"/>
            <a:ext cx="4264686" cy="10929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/>
              <a:t>Metrics to evaluate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4D79-6ADC-FE4B-9FDA-A3B234A2B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285997"/>
            <a:ext cx="4191000" cy="38909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More images of car moving (positive) than car stopped (negative).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F1 score: (Precision*Recall)/(Precision + Recall) . 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Negative F1 score: (NPV*Specificity)/(NPV + Specificity).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Mean squared error combined.</a:t>
            </a:r>
            <a:endParaRPr lang="en-US"/>
          </a:p>
          <a:p>
            <a:pPr>
              <a:lnSpc>
                <a:spcPct val="110000"/>
              </a:lnSpc>
            </a:pPr>
            <a:endParaRPr lang="en-US"/>
          </a:p>
          <a:p>
            <a:pPr>
              <a:lnSpc>
                <a:spcPct val="110000"/>
              </a:lnSpc>
            </a:pPr>
            <a:endParaRPr lang="en-US"/>
          </a:p>
        </p:txBody>
      </p:sp>
      <p:pic>
        <p:nvPicPr>
          <p:cNvPr id="1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007CB85-02F6-7659-16E2-1F7C56242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6" r="538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93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AA9C-C731-5E46-AA34-2E190A92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7CBCC7-9904-D74E-BAF9-4464851E9C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85232" y="2263696"/>
          <a:ext cx="1028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1537685802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71162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Evaluation Set: Speed Classification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37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 Prediction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82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 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5527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F98C5E13-442D-584B-9601-0BA0F0C10330}"/>
              </a:ext>
            </a:extLst>
          </p:cNvPr>
          <p:cNvGraphicFramePr>
            <a:graphicFrameLocks/>
          </p:cNvGraphicFramePr>
          <p:nvPr/>
        </p:nvGraphicFramePr>
        <p:xfrm>
          <a:off x="785232" y="4183813"/>
          <a:ext cx="1028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1537685802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71162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Evaluation set:  Mean-Squared-Error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37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82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5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822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8FBA-EABE-4C48-B08E-17925CFA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762001"/>
            <a:ext cx="4229100" cy="1141004"/>
          </a:xfrm>
        </p:spPr>
        <p:txBody>
          <a:bodyPr>
            <a:normAutofit/>
          </a:bodyPr>
          <a:lstStyle/>
          <a:p>
            <a:r>
              <a:rPr lang="en-US" dirty="0"/>
              <a:t>Live TESTING</a:t>
            </a:r>
          </a:p>
        </p:txBody>
      </p:sp>
      <p:pic>
        <p:nvPicPr>
          <p:cNvPr id="5" name="Picture 4" descr="A toy car with wheels and wires&#10;&#10;Description automatically generated with low confidence">
            <a:extLst>
              <a:ext uri="{FF2B5EF4-FFF2-40B4-BE49-F238E27FC236}">
                <a16:creationId xmlns:a16="http://schemas.microsoft.com/office/drawing/2014/main" id="{D1F899A3-957E-A840-A63F-59FE7BD78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8" r="1" b="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7A48-E005-9240-9839-1ECE1F4A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0" y="2286000"/>
            <a:ext cx="4219149" cy="3810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first trials the model was only able to handle the oval track and stopping.</a:t>
            </a:r>
          </a:p>
          <a:p>
            <a:endParaRPr lang="en-US" dirty="0"/>
          </a:p>
          <a:p>
            <a:r>
              <a:rPr lang="en-US" dirty="0"/>
              <a:t>Upon collecting more data our model could almost cross an intersection but failed to handle the T-junction.</a:t>
            </a:r>
          </a:p>
          <a:p>
            <a:endParaRPr lang="en-US" dirty="0"/>
          </a:p>
          <a:p>
            <a:r>
              <a:rPr lang="en-US" dirty="0"/>
              <a:t>Final model had several issues could handle high speeds.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CA4837B-7097-A44F-AB50-94C24D216D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682083" cy="68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96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0406_143022000_iOS" descr="20230406_143022000_iOS">
            <a:hlinkClick r:id="" action="ppaction://media"/>
            <a:extLst>
              <a:ext uri="{FF2B5EF4-FFF2-40B4-BE49-F238E27FC236}">
                <a16:creationId xmlns:a16="http://schemas.microsoft.com/office/drawing/2014/main" id="{159AED75-BEB2-8847-9587-64C8B4124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262" y="756790"/>
            <a:ext cx="9501188" cy="534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0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9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8E96BFD4-44B0-5C43-0FE6-AE8623F97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089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D5DC4-089B-D1DA-66EA-79754FC6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035" y="1181070"/>
            <a:ext cx="4357316" cy="1181100"/>
          </a:xfrm>
        </p:spPr>
        <p:txBody>
          <a:bodyPr>
            <a:normAutofit/>
          </a:bodyPr>
          <a:lstStyle/>
          <a:p>
            <a:r>
              <a:rPr lang="en-GB" dirty="0"/>
              <a:t>Inference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71A80-98AE-5D03-D937-55F79601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035" y="2743166"/>
            <a:ext cx="4191000" cy="2667003"/>
          </a:xfrm>
        </p:spPr>
        <p:txBody>
          <a:bodyPr>
            <a:normAutofit/>
          </a:bodyPr>
          <a:lstStyle/>
          <a:p>
            <a:r>
              <a:rPr lang="en-GB" dirty="0"/>
              <a:t>Fast inference is required for predictions to keep up with car.</a:t>
            </a:r>
          </a:p>
          <a:p>
            <a:r>
              <a:rPr lang="en-GB" dirty="0"/>
              <a:t>Simple model with few layers – quicker to process.</a:t>
            </a:r>
          </a:p>
          <a:p>
            <a:r>
              <a:rPr lang="en-GB" dirty="0"/>
              <a:t>Convert model to TensorFlow Lite to leverage TPU.</a:t>
            </a:r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8425A08A-6B40-CDA2-874C-CBD30AB4C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2521332"/>
            <a:ext cx="6110048" cy="4339757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92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heel, tire, auto part, radio-controlled toy&#10;&#10;Description automatically generated">
            <a:extLst>
              <a:ext uri="{FF2B5EF4-FFF2-40B4-BE49-F238E27FC236}">
                <a16:creationId xmlns:a16="http://schemas.microsoft.com/office/drawing/2014/main" id="{04C3CAAC-400C-090E-D629-07A3B3E86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0" r="1" b="17380"/>
          <a:stretch/>
        </p:blipFill>
        <p:spPr>
          <a:xfrm>
            <a:off x="6965341" y="1250342"/>
            <a:ext cx="4357316" cy="4357316"/>
          </a:xfrm>
          <a:custGeom>
            <a:avLst/>
            <a:gdLst/>
            <a:ahLst/>
            <a:cxnLst/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A8A9F1-42A0-51B3-3F58-2285989F4BDF}"/>
              </a:ext>
            </a:extLst>
          </p:cNvPr>
          <p:cNvCxnSpPr>
            <a:cxnSpLocks/>
          </p:cNvCxnSpPr>
          <p:nvPr/>
        </p:nvCxnSpPr>
        <p:spPr>
          <a:xfrm>
            <a:off x="7172587" y="1527046"/>
            <a:ext cx="1551963" cy="13000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9847BFE-26E4-E5E4-6A7F-769854B06999}"/>
              </a:ext>
            </a:extLst>
          </p:cNvPr>
          <p:cNvSpPr txBox="1"/>
          <p:nvPr/>
        </p:nvSpPr>
        <p:spPr>
          <a:xfrm>
            <a:off x="6531843" y="1181070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TPU</a:t>
            </a:r>
          </a:p>
        </p:txBody>
      </p:sp>
    </p:spTree>
    <p:extLst>
      <p:ext uri="{BB962C8B-B14F-4D97-AF65-F5344CB8AC3E}">
        <p14:creationId xmlns:p14="http://schemas.microsoft.com/office/powerpoint/2010/main" val="5128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B0AA6-6AC6-584B-B1B1-014B7D6A9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67" y="1712451"/>
            <a:ext cx="3769112" cy="3704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B241E-A752-F945-93EF-72C368FF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11" y="1712450"/>
            <a:ext cx="3777619" cy="3704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FCF23-F45A-3E48-8A64-E4FA0C23382C}"/>
              </a:ext>
            </a:extLst>
          </p:cNvPr>
          <p:cNvSpPr txBox="1"/>
          <p:nvPr/>
        </p:nvSpPr>
        <p:spPr>
          <a:xfrm>
            <a:off x="7404194" y="5545359"/>
            <a:ext cx="94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802B0-E727-A044-8498-86A544998649}"/>
              </a:ext>
            </a:extLst>
          </p:cNvPr>
          <p:cNvSpPr txBox="1"/>
          <p:nvPr/>
        </p:nvSpPr>
        <p:spPr>
          <a:xfrm>
            <a:off x="2741501" y="5545359"/>
            <a:ext cx="94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573850-2E8F-6247-AD30-51858CDE5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06" y="500456"/>
            <a:ext cx="10287000" cy="1147762"/>
          </a:xfrm>
        </p:spPr>
        <p:txBody>
          <a:bodyPr/>
          <a:lstStyle/>
          <a:p>
            <a:r>
              <a:rPr lang="en-US" dirty="0"/>
              <a:t>Final model evaluation metrics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27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3FD87-2E79-2042-A202-AD4C9B1B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 and improvements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EF3E14-22A8-9006-11FD-226F8BFB6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552036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040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00C9E66E-5CF2-60E4-25A9-F954F122A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808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0A0432-F95F-6441-CC5D-B6BB755FA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42985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2CA65-08DE-C648-AF4D-B6A6D45E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1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Questions?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1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9B98-8FBC-2D32-566D-0514AC7C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Tracks used for live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36F19-92ED-7C9D-ABF3-9DBBD20A8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following tracks used for the live testing phase: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T-junction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Oval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Figure-of-eight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077FD9-3934-BB63-A59F-0BB4944A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4" y="3767004"/>
            <a:ext cx="3596952" cy="1729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92DFC-915A-661F-6DC9-5306E9AA6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75"/>
          <a:stretch/>
        </p:blipFill>
        <p:spPr>
          <a:xfrm>
            <a:off x="4506665" y="3811394"/>
            <a:ext cx="3290385" cy="169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1CBD3-AE51-D8AF-AACA-7507ABAC7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409" y="3881314"/>
            <a:ext cx="3353091" cy="1615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3F479-BFD4-2A9E-E730-DA5610D69ABF}"/>
              </a:ext>
            </a:extLst>
          </p:cNvPr>
          <p:cNvSpPr txBox="1"/>
          <p:nvPr/>
        </p:nvSpPr>
        <p:spPr>
          <a:xfrm>
            <a:off x="1691078" y="5660243"/>
            <a:ext cx="185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(1) T-Junction Track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E0135-41AF-D888-1357-6CADF7A7111A}"/>
              </a:ext>
            </a:extLst>
          </p:cNvPr>
          <p:cNvSpPr txBox="1"/>
          <p:nvPr/>
        </p:nvSpPr>
        <p:spPr>
          <a:xfrm>
            <a:off x="4786642" y="5660244"/>
            <a:ext cx="2730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(2) Oval Track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1DE43-77B0-DF02-90D0-3459A68EC287}"/>
              </a:ext>
            </a:extLst>
          </p:cNvPr>
          <p:cNvSpPr txBox="1"/>
          <p:nvPr/>
        </p:nvSpPr>
        <p:spPr>
          <a:xfrm>
            <a:off x="8269559" y="5660243"/>
            <a:ext cx="2586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(3) Figure-of-eight Track</a:t>
            </a:r>
          </a:p>
        </p:txBody>
      </p:sp>
    </p:spTree>
    <p:extLst>
      <p:ext uri="{BB962C8B-B14F-4D97-AF65-F5344CB8AC3E}">
        <p14:creationId xmlns:p14="http://schemas.microsoft.com/office/powerpoint/2010/main" val="319747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EBAF-1F4F-CF5C-193C-653D67DA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Tracks used for live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843F-B491-C057-FC1E-0F324EAF1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T-junction track assessed the model’s ability to;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Steer the car in a straight line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Recognise and turn the car in the direction the arrows (placed at the junction) are pointing towards  </a:t>
            </a:r>
          </a:p>
          <a:p>
            <a:r>
              <a:rPr lang="en-IN" dirty="0"/>
              <a:t>The oval track tested the ability of the car to travel in a straight line as well as turn when needed. </a:t>
            </a:r>
          </a:p>
          <a:p>
            <a:r>
              <a:rPr lang="en-IN" dirty="0"/>
              <a:t>The figure-of-eight was used to test if the model was capable of;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Turning the car while simultaneously staying in the correct lane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Crossing the intersection while staying on the correct driving lane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Reacting to traffic lights placed on the intersection</a:t>
            </a:r>
          </a:p>
          <a:p>
            <a:r>
              <a:rPr lang="en-IN" dirty="0"/>
              <a:t>Additionally, the ability to react to various obstacles (on and off the tracks) was also tested.  </a:t>
            </a:r>
          </a:p>
        </p:txBody>
      </p:sp>
    </p:spTree>
    <p:extLst>
      <p:ext uri="{BB962C8B-B14F-4D97-AF65-F5344CB8AC3E}">
        <p14:creationId xmlns:p14="http://schemas.microsoft.com/office/powerpoint/2010/main" val="361185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4A8C-5741-AAB0-69DB-CD5AE51F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E48F-7D18-F657-ADCA-8A6B53E01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Kaggle phase:</a:t>
            </a:r>
          </a:p>
          <a:p>
            <a:pPr marL="653796" lvl="3" indent="-342900">
              <a:buFont typeface="+mj-lt"/>
              <a:buAutoNum type="arabicPeriod"/>
            </a:pPr>
            <a:r>
              <a:rPr lang="en-IN" sz="1400" b="0" dirty="0"/>
              <a:t>Choosing the model architecture for accurate predictions and optimal performance</a:t>
            </a:r>
          </a:p>
          <a:p>
            <a:pPr marL="653796" lvl="3" indent="-342900">
              <a:buFont typeface="+mj-lt"/>
              <a:buAutoNum type="arabicPeriod"/>
            </a:pPr>
            <a:r>
              <a:rPr lang="en-IN" sz="1400" b="0" dirty="0"/>
              <a:t>Choosing between having two separate models for speed and angle or creating a combined model </a:t>
            </a:r>
          </a:p>
          <a:p>
            <a:pPr marL="653796" lvl="3" indent="-342900">
              <a:buFont typeface="+mj-lt"/>
              <a:buAutoNum type="arabicPeriod"/>
            </a:pPr>
            <a:r>
              <a:rPr lang="en-IN" sz="1400" b="0" dirty="0"/>
              <a:t>Improving the accuracy of the model while also keeping it generalised</a:t>
            </a:r>
          </a:p>
          <a:p>
            <a:pPr marL="653796" lvl="3" indent="-342900">
              <a:buFont typeface="+mj-lt"/>
              <a:buAutoNum type="arabicPeriod"/>
            </a:pPr>
            <a:r>
              <a:rPr lang="en-IN" sz="1400" b="0" dirty="0"/>
              <a:t>Optimising the model’s performance for training time</a:t>
            </a:r>
          </a:p>
          <a:p>
            <a:r>
              <a:rPr lang="en-IN" dirty="0"/>
              <a:t>Live-testing phase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Collecting additional data for certain tracks  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Balancing the dataset to ensure proper training and performance on all the tracks 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Reducing the inference time to make sure the model can react to changes in the tracks in real-time </a:t>
            </a:r>
          </a:p>
        </p:txBody>
      </p:sp>
    </p:spTree>
    <p:extLst>
      <p:ext uri="{BB962C8B-B14F-4D97-AF65-F5344CB8AC3E}">
        <p14:creationId xmlns:p14="http://schemas.microsoft.com/office/powerpoint/2010/main" val="413055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337-BA5E-913F-B99B-165C4758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7CC8E-3888-385B-A84C-86D3B4B0B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training data provided for training the model during Kaggle competition contained approximately 13,800 images.  </a:t>
            </a:r>
          </a:p>
          <a:p>
            <a:r>
              <a:rPr lang="en-IN" dirty="0"/>
              <a:t>It consisted of images from the perspective of a car while it’s driven around the various tracks.</a:t>
            </a:r>
          </a:p>
          <a:p>
            <a:r>
              <a:rPr lang="en-IN" dirty="0"/>
              <a:t>Images were collected from a camera mounted on the car.  </a:t>
            </a:r>
          </a:p>
          <a:p>
            <a:r>
              <a:rPr lang="en-IN" dirty="0"/>
              <a:t>Issues with the given dataset;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Imbalanced dataset, particularly for the speed label (Approximately four images with label 1 for every one image with label 0) 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The size of the dataset was inadequate for a deep learning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34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754C-F8EC-AD74-D010-A1A98AB6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396E-622E-9CA0-BFAE-862E65B61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following methods were used to prepare the data for the training process; 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Removing corrupted data 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Checking for incorrect labels  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Resizing the images to improve the training process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Data augmentation</a:t>
            </a:r>
          </a:p>
          <a:p>
            <a:r>
              <a:rPr lang="en-IN" dirty="0"/>
              <a:t>Five corrupted files were found.</a:t>
            </a:r>
          </a:p>
          <a:p>
            <a:r>
              <a:rPr lang="en-IN" dirty="0"/>
              <a:t>1 image was found having an incorrect label.</a:t>
            </a:r>
          </a:p>
          <a:p>
            <a:r>
              <a:rPr lang="en-IN" dirty="0"/>
              <a:t>Initially, due to the use of ImageNet, the images were resized to 224X224. Later on the dimensions were reduced to 32X32 for the final model.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89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3C58-6437-1C75-A8DD-B7860C97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80A86-CCD7-89D5-A9E4-52BBA3FD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Additionally, data augmentation was used to improve the model and balance the dataset. </a:t>
            </a:r>
          </a:p>
          <a:p>
            <a:r>
              <a:rPr lang="en-IN" dirty="0"/>
              <a:t>It is the process of creating a set of artificially modified copies of the existing data which are then added to the training set. </a:t>
            </a:r>
          </a:p>
          <a:p>
            <a:r>
              <a:rPr lang="en-IN" dirty="0"/>
              <a:t>The list of features with for augmentation: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Random flip ands rotation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Brightness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Contrast</a:t>
            </a:r>
          </a:p>
          <a:p>
            <a:pPr marL="635508" lvl="2" indent="-342900">
              <a:buFont typeface="+mj-lt"/>
              <a:buAutoNum type="arabicPeriod"/>
            </a:pPr>
            <a:r>
              <a:rPr lang="en-IN" dirty="0"/>
              <a:t>Saturation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1775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4C72-96A7-B0A8-C68E-57ED1040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 of data augmentation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E1E7FE-A19E-37AA-9607-14EB7C854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22" y="1970562"/>
            <a:ext cx="1840122" cy="184623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952A12-8EBC-99E5-4E99-E8E7DFFDA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77" y="4212446"/>
            <a:ext cx="4446351" cy="2272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38B14B-C290-401B-144E-D10DE8769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37" y="1995255"/>
            <a:ext cx="2092110" cy="1892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BF63E1-24D5-EBED-3E04-A10D48C26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474" y="4212446"/>
            <a:ext cx="4422490" cy="2272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5079AA-904F-A911-4441-0912045EF056}"/>
              </a:ext>
            </a:extLst>
          </p:cNvPr>
          <p:cNvSpPr txBox="1"/>
          <p:nvPr/>
        </p:nvSpPr>
        <p:spPr>
          <a:xfrm>
            <a:off x="5077548" y="3845352"/>
            <a:ext cx="20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Random Rotation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1F8C8C-9B0C-FF6A-E534-5B5403B9F9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233" r="-1"/>
          <a:stretch/>
        </p:blipFill>
        <p:spPr>
          <a:xfrm>
            <a:off x="6535185" y="1927642"/>
            <a:ext cx="4332186" cy="20276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54795B-0B7A-FDEB-A9AE-E9652F73B358}"/>
              </a:ext>
            </a:extLst>
          </p:cNvPr>
          <p:cNvSpPr txBox="1"/>
          <p:nvPr/>
        </p:nvSpPr>
        <p:spPr>
          <a:xfrm>
            <a:off x="2317006" y="6485257"/>
            <a:ext cx="231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Random Brightness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6C472-775F-B62F-0A90-23AF5E2ED609}"/>
              </a:ext>
            </a:extLst>
          </p:cNvPr>
          <p:cNvSpPr txBox="1"/>
          <p:nvPr/>
        </p:nvSpPr>
        <p:spPr>
          <a:xfrm>
            <a:off x="5767026" y="2260881"/>
            <a:ext cx="48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836B9-E31E-B640-3927-04DB041A901D}"/>
              </a:ext>
            </a:extLst>
          </p:cNvPr>
          <p:cNvSpPr txBox="1"/>
          <p:nvPr/>
        </p:nvSpPr>
        <p:spPr>
          <a:xfrm>
            <a:off x="7857008" y="6512958"/>
            <a:ext cx="201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Random Contrast</a:t>
            </a:r>
          </a:p>
        </p:txBody>
      </p:sp>
    </p:spTree>
    <p:extLst>
      <p:ext uri="{BB962C8B-B14F-4D97-AF65-F5344CB8AC3E}">
        <p14:creationId xmlns:p14="http://schemas.microsoft.com/office/powerpoint/2010/main" val="3618554268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5E08AF52AB8C4D9A975111A4C86D4F" ma:contentTypeVersion="7" ma:contentTypeDescription="Create a new document." ma:contentTypeScope="" ma:versionID="deda396fa7481ff224a5cfba55ed7986">
  <xsd:schema xmlns:xsd="http://www.w3.org/2001/XMLSchema" xmlns:xs="http://www.w3.org/2001/XMLSchema" xmlns:p="http://schemas.microsoft.com/office/2006/metadata/properties" xmlns:ns2="22fa1c1f-b89a-404c-869f-39f1061af0a6" targetNamespace="http://schemas.microsoft.com/office/2006/metadata/properties" ma:root="true" ma:fieldsID="9e4868e1fd77d1bc7c7e87ae03b69b2a" ns2:_="">
    <xsd:import namespace="22fa1c1f-b89a-404c-869f-39f1061af0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a1c1f-b89a-404c-869f-39f1061af0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B3942-62CA-490F-B846-97D2BED493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fa1c1f-b89a-404c-869f-39f1061af0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4844D9-EE60-4550-8FC8-738B97CA5E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1294</Words>
  <Application>Microsoft Office PowerPoint</Application>
  <PresentationFormat>Widescreen</PresentationFormat>
  <Paragraphs>254</Paragraphs>
  <Slides>28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AfterglowVTI</vt:lpstr>
      <vt:lpstr>Machine Learning in Science part ii </vt:lpstr>
      <vt:lpstr>Objective</vt:lpstr>
      <vt:lpstr>Tracks used for live testing</vt:lpstr>
      <vt:lpstr>Tracks used for live testing</vt:lpstr>
      <vt:lpstr>Key challenges </vt:lpstr>
      <vt:lpstr>Dataset</vt:lpstr>
      <vt:lpstr>preprocessing</vt:lpstr>
      <vt:lpstr>Preprocessing</vt:lpstr>
      <vt:lpstr>Examples of data augmentation</vt:lpstr>
      <vt:lpstr>Examples of data augmentation</vt:lpstr>
      <vt:lpstr>Data collection</vt:lpstr>
      <vt:lpstr>Final Dataset</vt:lpstr>
      <vt:lpstr>Building the model</vt:lpstr>
      <vt:lpstr>Initial Model</vt:lpstr>
      <vt:lpstr>Final model architecture</vt:lpstr>
      <vt:lpstr>Training: Loss</vt:lpstr>
      <vt:lpstr>imbalanced data: Class weighting</vt:lpstr>
      <vt:lpstr>Overfitting</vt:lpstr>
      <vt:lpstr>Regularization </vt:lpstr>
      <vt:lpstr>Evaluation </vt:lpstr>
      <vt:lpstr>Metrics to evaluate model performance</vt:lpstr>
      <vt:lpstr>Results and discussion</vt:lpstr>
      <vt:lpstr>Live TESTING</vt:lpstr>
      <vt:lpstr>PowerPoint Presentation</vt:lpstr>
      <vt:lpstr>Inference optimisation</vt:lpstr>
      <vt:lpstr>Final model evaluation metrics </vt:lpstr>
      <vt:lpstr>Conclusion and improvements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Durnberger</dc:creator>
  <cp:lastModifiedBy>Henry Willett</cp:lastModifiedBy>
  <cp:revision>7</cp:revision>
  <dcterms:created xsi:type="dcterms:W3CDTF">2023-05-09T14:13:54Z</dcterms:created>
  <dcterms:modified xsi:type="dcterms:W3CDTF">2023-10-17T16:40:53Z</dcterms:modified>
</cp:coreProperties>
</file>